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37"/>
  </p:notesMasterIdLst>
  <p:handoutMasterIdLst>
    <p:handoutMasterId r:id="rId38"/>
  </p:handoutMasterIdLst>
  <p:sldIdLst>
    <p:sldId id="324" r:id="rId3"/>
    <p:sldId id="325" r:id="rId4"/>
    <p:sldId id="262" r:id="rId5"/>
    <p:sldId id="291" r:id="rId6"/>
    <p:sldId id="292" r:id="rId7"/>
    <p:sldId id="297" r:id="rId8"/>
    <p:sldId id="298" r:id="rId9"/>
    <p:sldId id="299" r:id="rId10"/>
    <p:sldId id="300" r:id="rId11"/>
    <p:sldId id="301" r:id="rId12"/>
    <p:sldId id="327" r:id="rId13"/>
    <p:sldId id="303" r:id="rId14"/>
    <p:sldId id="304" r:id="rId15"/>
    <p:sldId id="305" r:id="rId16"/>
    <p:sldId id="306" r:id="rId17"/>
    <p:sldId id="307" r:id="rId18"/>
    <p:sldId id="326"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8" r:id="rId3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Ruffner" initials="HR" lastIdx="18" clrIdx="0">
    <p:extLst/>
  </p:cmAuthor>
  <p:cmAuthor id="2" name="Lindsey Kaetzel" initials="LK" lastIdx="1" clrIdx="1">
    <p:extLst>
      <p:ext uri="{19B8F6BF-5375-455C-9EA6-DF929625EA0E}">
        <p15:presenceInfo xmlns:p15="http://schemas.microsoft.com/office/powerpoint/2012/main" userId="" providerId=""/>
      </p:ext>
    </p:extLst>
  </p:cmAuthor>
  <p:cmAuthor id="3" name="Lindsey Kaetzel" initials="LK [2]" lastIdx="1" clrIdx="2">
    <p:extLst>
      <p:ext uri="{19B8F6BF-5375-455C-9EA6-DF929625EA0E}">
        <p15:presenceInfo xmlns:p15="http://schemas.microsoft.com/office/powerpoint/2012/main" userId="" providerId=""/>
      </p:ext>
    </p:extLst>
  </p:cmAuthor>
  <p:cmAuthor id="4" name="Lindsey Kaetzel" initials="LK [3]" lastIdx="1" clrIdx="3">
    <p:extLst>
      <p:ext uri="{19B8F6BF-5375-455C-9EA6-DF929625EA0E}">
        <p15:presenceInfo xmlns:p15="http://schemas.microsoft.com/office/powerpoint/2012/main" userId="" providerId=""/>
      </p:ext>
    </p:extLst>
  </p:cmAuthor>
  <p:cmAuthor id="5" name="Lindsey Kaetzel" initials="LK [4]" lastIdx="1" clrIdx="4">
    <p:extLst>
      <p:ext uri="{19B8F6BF-5375-455C-9EA6-DF929625EA0E}">
        <p15:presenceInfo xmlns:p15="http://schemas.microsoft.com/office/powerpoint/2012/main" userId="" providerId=""/>
      </p:ext>
    </p:extLst>
  </p:cmAuthor>
  <p:cmAuthor id="6" name="Lindsey Kaetzel" initials="LK [5]" lastIdx="1" clrIdx="5">
    <p:extLst>
      <p:ext uri="{19B8F6BF-5375-455C-9EA6-DF929625EA0E}">
        <p15:presenceInfo xmlns:p15="http://schemas.microsoft.com/office/powerpoint/2012/main" userId="" providerId=""/>
      </p:ext>
    </p:extLst>
  </p:cmAuthor>
  <p:cmAuthor id="7" name="Lindsey Kaetzel" initials="LK [6]" lastIdx="1" clrIdx="6">
    <p:extLst>
      <p:ext uri="{19B8F6BF-5375-455C-9EA6-DF929625EA0E}">
        <p15:presenceInfo xmlns:p15="http://schemas.microsoft.com/office/powerpoint/2012/main" userId="" providerId=""/>
      </p:ext>
    </p:extLst>
  </p:cmAuthor>
  <p:cmAuthor id="8" name="Lindsey Kaetzel" initials="LK [7]" lastIdx="1" clrIdx="7">
    <p:extLst>
      <p:ext uri="{19B8F6BF-5375-455C-9EA6-DF929625EA0E}">
        <p15:presenceInfo xmlns:p15="http://schemas.microsoft.com/office/powerpoint/2012/main" userId="" providerId=""/>
      </p:ext>
    </p:extLst>
  </p:cmAuthor>
  <p:cmAuthor id="9" name="Lindsey Kaetzel" initials="LK [8]" lastIdx="1" clrIdx="8">
    <p:extLst>
      <p:ext uri="{19B8F6BF-5375-455C-9EA6-DF929625EA0E}">
        <p15:presenceInfo xmlns:p15="http://schemas.microsoft.com/office/powerpoint/2012/main" userId="" providerId=""/>
      </p:ext>
    </p:extLst>
  </p:cmAuthor>
  <p:cmAuthor id="10" name="Lindsey Kaetzel" initials="LK [9]" lastIdx="1" clrIdx="9">
    <p:extLst>
      <p:ext uri="{19B8F6BF-5375-455C-9EA6-DF929625EA0E}">
        <p15:presenceInfo xmlns:p15="http://schemas.microsoft.com/office/powerpoint/2012/main" userId="" providerId=""/>
      </p:ext>
    </p:extLst>
  </p:cmAuthor>
  <p:cmAuthor id="11" name="Lindsey Kaetzel" initials="LK [10]" lastIdx="1" clrIdx="10">
    <p:extLst>
      <p:ext uri="{19B8F6BF-5375-455C-9EA6-DF929625EA0E}">
        <p15:presenceInfo xmlns:p15="http://schemas.microsoft.com/office/powerpoint/2012/main" userId="" providerId=""/>
      </p:ext>
    </p:extLst>
  </p:cmAuthor>
  <p:cmAuthor id="12" name="Lindsey Kaetzel" initials="LK [11]" lastIdx="1" clrIdx="11">
    <p:extLst>
      <p:ext uri="{19B8F6BF-5375-455C-9EA6-DF929625EA0E}">
        <p15:presenceInfo xmlns:p15="http://schemas.microsoft.com/office/powerpoint/2012/main" userId="" providerId=""/>
      </p:ext>
    </p:extLst>
  </p:cmAuthor>
  <p:cmAuthor id="13" name="Lindsey Kaetzel" initials="LK [12]" lastIdx="1" clrIdx="12">
    <p:extLst>
      <p:ext uri="{19B8F6BF-5375-455C-9EA6-DF929625EA0E}">
        <p15:presenceInfo xmlns:p15="http://schemas.microsoft.com/office/powerpoint/2012/main" userId="" providerId=""/>
      </p:ext>
    </p:extLst>
  </p:cmAuthor>
  <p:cmAuthor id="14" name="Lindsey Kaetzel" initials="LK [13]" lastIdx="1" clrIdx="13">
    <p:extLst>
      <p:ext uri="{19B8F6BF-5375-455C-9EA6-DF929625EA0E}">
        <p15:presenceInfo xmlns:p15="http://schemas.microsoft.com/office/powerpoint/2012/main" userId="" providerId=""/>
      </p:ext>
    </p:extLst>
  </p:cmAuthor>
  <p:cmAuthor id="15" name="Lindsey Kaetzel" initials="LK [14]" lastIdx="1" clrIdx="14">
    <p:extLst>
      <p:ext uri="{19B8F6BF-5375-455C-9EA6-DF929625EA0E}">
        <p15:presenceInfo xmlns:p15="http://schemas.microsoft.com/office/powerpoint/2012/main" userId="" providerId=""/>
      </p:ext>
    </p:extLst>
  </p:cmAuthor>
  <p:cmAuthor id="16" name="Lindsey Kaetzel" initials="LK [15]" lastIdx="1" clrIdx="15">
    <p:extLst>
      <p:ext uri="{19B8F6BF-5375-455C-9EA6-DF929625EA0E}">
        <p15:presenceInfo xmlns:p15="http://schemas.microsoft.com/office/powerpoint/2012/main" userId="" providerId=""/>
      </p:ext>
    </p:extLst>
  </p:cmAuthor>
  <p:cmAuthor id="17" name="Lindsey Kaetzel" initials="LK [16]" lastIdx="1" clrIdx="16">
    <p:extLst>
      <p:ext uri="{19B8F6BF-5375-455C-9EA6-DF929625EA0E}">
        <p15:presenceInfo xmlns:p15="http://schemas.microsoft.com/office/powerpoint/2012/main" userId="" providerId=""/>
      </p:ext>
    </p:extLst>
  </p:cmAuthor>
  <p:cmAuthor id="18" name="Lindsey Kaetzel" initials="LK [17]" lastIdx="1" clrIdx="17">
    <p:extLst>
      <p:ext uri="{19B8F6BF-5375-455C-9EA6-DF929625EA0E}">
        <p15:presenceInfo xmlns:p15="http://schemas.microsoft.com/office/powerpoint/2012/main" userId="" providerId=""/>
      </p:ext>
    </p:extLst>
  </p:cmAuthor>
  <p:cmAuthor id="19" name="Lindsey Kaetzel" initials="LK [18]" lastIdx="1" clrIdx="18">
    <p:extLst>
      <p:ext uri="{19B8F6BF-5375-455C-9EA6-DF929625EA0E}">
        <p15:presenceInfo xmlns:p15="http://schemas.microsoft.com/office/powerpoint/2012/main" userId="" providerId=""/>
      </p:ext>
    </p:extLst>
  </p:cmAuthor>
  <p:cmAuthor id="20" name="Lindsey Kaetzel" initials="LK [7] [2]" lastIdx="1" clrIdx="19">
    <p:extLst>
      <p:ext uri="{19B8F6BF-5375-455C-9EA6-DF929625EA0E}">
        <p15:presenceInfo xmlns:p15="http://schemas.microsoft.com/office/powerpoint/2012/main" userId="" providerId=""/>
      </p:ext>
    </p:extLst>
  </p:cmAuthor>
</p:cmAuthorLst>
</file>

<file path=ppt/flatworld.xml><?xml version="1.0" encoding="utf-8"?>
<FlatWorld>Created exclusively for Kevin Sly (slyke@gram.edu)</FlatWorld>
</file>

<file path=ppt/presProps.xml><?xml version="1.0" encoding="utf-8"?>
<p:presentationPr xmlns:a="http://schemas.openxmlformats.org/drawingml/2006/main" xmlns:r="http://schemas.openxmlformats.org/officeDocument/2006/relationships" xmlns:p="http://schemas.openxmlformats.org/presentationml/2006/main">
  <p:clrMru>
    <a:srgbClr val="006CA7"/>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3103"/>
  </p:normalViewPr>
  <p:slideViewPr>
    <p:cSldViewPr snapToGrid="0" snapToObjects="1">
      <p:cViewPr varScale="1">
        <p:scale>
          <a:sx n="80" d="100"/>
          <a:sy n="80" d="100"/>
        </p:scale>
        <p:origin x="200" y="33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9" Type="http://schemas.openxmlformats.org/officeDocument/2006/relationships/slide" Target="slides/slide7.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37" Type="http://schemas.openxmlformats.org/officeDocument/2006/relationships/notesMaster" Target="notesMasters/notesMaster1.xml"/>
  <Relationship Id="rId38" Type="http://schemas.openxmlformats.org/officeDocument/2006/relationships/handoutMaster" Target="handoutMasters/handoutMaster1.xml"/>
  <Relationship Id="rId39" Type="http://schemas.openxmlformats.org/officeDocument/2006/relationships/commentAuthors" Target="commentAuthors.xml"/>
  <Relationship Id="rId40" Type="http://schemas.openxmlformats.org/officeDocument/2006/relationships/presProps" Target="presProps.xml"/>
  <Relationship Id="rId41" Type="http://schemas.openxmlformats.org/officeDocument/2006/relationships/viewProps" Target="viewProps.xml"/>
  <Relationship Id="rId42" Type="http://schemas.openxmlformats.org/officeDocument/2006/relationships/theme" Target="theme/theme1.xml"/>
  <Relationship Id="rId43" Type="http://schemas.openxmlformats.org/officeDocument/2006/relationships/tableStyles" Target="tableStyles.xml"/>
  <Relationship Id="fw3ed287edf11999" Type="http://schemas.openxmlformats.org/officeDocument/2006/relationships/flatworld" Target="flatworld.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6C01820F-34E5-4798-869B-DCC388C99315}" type="datetimeFigureOut">
              <a:rPr lang="en-US" smtClean="0"/>
              <a:t>12/18/19</a:t>
            </a:fld>
            <a:endParaRPr lang="en-US" dirty="0"/>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EEA3368E-4036-4929-B2EC-145AD9DE85F3}" type="slidenum">
              <a:rPr lang="en-US" smtClean="0"/>
              <a:t>‹#›</a:t>
            </a:fld>
            <a:endParaRPr lang="en-US" dirty="0"/>
          </a:p>
        </p:txBody>
      </p:sp>
    </p:spTree>
    <p:extLst>
      <p:ext uri="{BB962C8B-B14F-4D97-AF65-F5344CB8AC3E}">
        <p14:creationId xmlns:p14="http://schemas.microsoft.com/office/powerpoint/2010/main" val="3702202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FC2F2DF-5D7A-9948-9B86-29734985691C}" type="datetimeFigureOut">
              <a:rPr lang="en-US" smtClean="0"/>
              <a:t>12/18/19</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C4CB07D8-2A0C-2D4C-A35C-57D0634ECA6F}" type="slidenum">
              <a:rPr lang="en-US" smtClean="0"/>
              <a:t>‹#›</a:t>
            </a:fld>
            <a:endParaRPr lang="en-US" dirty="0"/>
          </a:p>
        </p:txBody>
      </p:sp>
    </p:spTree>
    <p:extLst>
      <p:ext uri="{BB962C8B-B14F-4D97-AF65-F5344CB8AC3E}">
        <p14:creationId xmlns:p14="http://schemas.microsoft.com/office/powerpoint/2010/main" val="212117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1</a:t>
            </a:fld>
            <a:endParaRPr lang="en-US" dirty="0"/>
          </a:p>
        </p:txBody>
      </p:sp>
    </p:spTree>
    <p:extLst>
      <p:ext uri="{BB962C8B-B14F-4D97-AF65-F5344CB8AC3E}">
        <p14:creationId xmlns:p14="http://schemas.microsoft.com/office/powerpoint/2010/main" val="177631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8</a:t>
            </a:fld>
            <a:endParaRPr lang="en-US" dirty="0"/>
          </a:p>
        </p:txBody>
      </p:sp>
    </p:spTree>
    <p:extLst>
      <p:ext uri="{BB962C8B-B14F-4D97-AF65-F5344CB8AC3E}">
        <p14:creationId xmlns:p14="http://schemas.microsoft.com/office/powerpoint/2010/main" val="978695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CB07D8-2A0C-2D4C-A35C-57D0634ECA6F}" type="slidenum">
              <a:rPr lang="en-US" smtClean="0"/>
              <a:t>22</a:t>
            </a:fld>
            <a:endParaRPr lang="en-US" dirty="0"/>
          </a:p>
        </p:txBody>
      </p:sp>
    </p:spTree>
    <p:extLst>
      <p:ext uri="{BB962C8B-B14F-4D97-AF65-F5344CB8AC3E}">
        <p14:creationId xmlns:p14="http://schemas.microsoft.com/office/powerpoint/2010/main" val="34138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9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aseline="0">
                <a:solidFill>
                  <a:srgbClr val="1B2B51"/>
                </a:solidFill>
              </a:defRPr>
            </a:lvl1pPr>
          </a:lstStyle>
          <a:p>
            <a:r>
              <a:rPr lang="en-US" dirty="0"/>
              <a:t>For Text + Picture</a:t>
            </a:r>
          </a:p>
        </p:txBody>
      </p:sp>
      <p:sp>
        <p:nvSpPr>
          <p:cNvPr id="3" name="Content Placeholder 2"/>
          <p:cNvSpPr>
            <a:spLocks noGrp="1"/>
          </p:cNvSpPr>
          <p:nvPr>
            <p:ph sz="half" idx="1"/>
          </p:nvPr>
        </p:nvSpPr>
        <p:spPr>
          <a:xfrm>
            <a:off x="609600" y="1600206"/>
            <a:ext cx="5384800" cy="4525963"/>
          </a:xfrm>
        </p:spPr>
        <p:txBody>
          <a:bodyPr>
            <a:normAutofit/>
          </a:bodyPr>
          <a:lstStyle>
            <a:lvl1pPr>
              <a:defRPr sz="2000"/>
            </a:lvl1pPr>
            <a:lvl2pPr>
              <a:defRPr sz="2000"/>
            </a:lvl2pPr>
            <a:lvl3pPr>
              <a:defRPr sz="20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2554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6" descr="FW_March2014_PPT_Template_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901465" y="4089443"/>
            <a:ext cx="5424820" cy="1362075"/>
          </a:xfrm>
        </p:spPr>
        <p:txBody>
          <a:bodyPr anchor="t">
            <a:normAutofit/>
          </a:bodyPr>
          <a:lstStyle>
            <a:lvl1pPr algn="l">
              <a:defRPr sz="2800" b="0" cap="none" baseline="0">
                <a:solidFill>
                  <a:schemeClr val="bg1"/>
                </a:solidFill>
                <a:latin typeface="Verdana"/>
                <a:cs typeface="Verdana"/>
              </a:defRPr>
            </a:lvl1pPr>
          </a:lstStyle>
          <a:p>
            <a:r>
              <a:rPr lang="en-US" dirty="0"/>
              <a:t>Section Title</a:t>
            </a:r>
          </a:p>
        </p:txBody>
      </p:sp>
      <p:sp>
        <p:nvSpPr>
          <p:cNvPr id="3" name="Text Placeholder 2"/>
          <p:cNvSpPr>
            <a:spLocks noGrp="1"/>
          </p:cNvSpPr>
          <p:nvPr>
            <p:ph type="body" idx="1"/>
          </p:nvPr>
        </p:nvSpPr>
        <p:spPr>
          <a:xfrm>
            <a:off x="5901465" y="2589256"/>
            <a:ext cx="5424820" cy="1500187"/>
          </a:xfrm>
        </p:spPr>
        <p:txBody>
          <a:bodyPr anchor="b">
            <a:normAutofit/>
          </a:bodyPr>
          <a:lstStyle>
            <a:lvl1pPr marL="0" indent="0">
              <a:buNone/>
              <a:defRPr sz="1800">
                <a:solidFill>
                  <a:schemeClr val="bg1"/>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dirty="0"/>
          </a:p>
        </p:txBody>
      </p:sp>
      <p:pic>
        <p:nvPicPr>
          <p:cNvPr id="8" name="Picture 7" descr="FW no infinity logo.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850459" y="6199396"/>
            <a:ext cx="1837573" cy="366537"/>
          </a:xfrm>
          <a:prstGeom prst="rect">
            <a:avLst/>
          </a:prstGeom>
        </p:spPr>
      </p:pic>
    </p:spTree>
    <p:extLst>
      <p:ext uri="{BB962C8B-B14F-4D97-AF65-F5344CB8AC3E}">
        <p14:creationId xmlns:p14="http://schemas.microsoft.com/office/powerpoint/2010/main" val="425220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50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WK Open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869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WK Copyrigh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p:cNvSpPr txBox="1"/>
          <p:nvPr/>
        </p:nvSpPr>
        <p:spPr>
          <a:xfrm>
            <a:off x="471716" y="5715019"/>
            <a:ext cx="11212285" cy="1015663"/>
          </a:xfrm>
          <a:prstGeom prst="rect">
            <a:avLst/>
          </a:prstGeom>
          <a:noFill/>
        </p:spPr>
        <p:txBody>
          <a:bodyPr wrap="square" rtlCol="0">
            <a:spAutoFit/>
          </a:bodyPr>
          <a:lstStyle/>
          <a:p>
            <a:pPr>
              <a:buFont typeface="Arial" charset="0"/>
              <a:buNone/>
            </a:pPr>
            <a:r>
              <a:rPr lang="en-US" sz="1000" b="0" dirty="0">
                <a:latin typeface="Lato" panose="020F0502020204030203" pitchFamily="34" charset="0"/>
                <a:ea typeface="ＭＳ Ｐゴシック" charset="0"/>
                <a:cs typeface="Arial" charset="0"/>
              </a:rPr>
              <a:t>Published by Flat World Knowledge, Inc.</a:t>
            </a:r>
            <a:endParaRPr lang="en-US" sz="1000" b="0" dirty="0">
              <a:latin typeface="Lato" panose="020F0502020204030203" pitchFamily="34" charset="0"/>
              <a:ea typeface="ＭＳ Ｐゴシック" charset="0"/>
              <a:cs typeface="ＭＳ Ｐゴシック" charset="0"/>
            </a:endParaRPr>
          </a:p>
          <a:p>
            <a:pPr>
              <a:buFontTx/>
              <a:buNone/>
            </a:pPr>
            <a:endParaRPr lang="en-US" sz="1000" b="0" dirty="0">
              <a:latin typeface="Lato" panose="020F0502020204030203" pitchFamily="34" charset="0"/>
              <a:ea typeface="ＭＳ Ｐゴシック" charset="0"/>
              <a:cs typeface="ＭＳ Ｐゴシック" charset="0"/>
            </a:endParaRPr>
          </a:p>
          <a:p>
            <a:pPr>
              <a:spcBef>
                <a:spcPct val="0"/>
              </a:spcBef>
              <a:buFontTx/>
              <a:buNone/>
            </a:pPr>
            <a:r>
              <a:rPr lang="en-US" sz="1000" b="0" dirty="0">
                <a:latin typeface="Lato" panose="020F0502020204030203" pitchFamily="34" charset="0"/>
                <a:ea typeface="ＭＳ Ｐゴシック" charset="0"/>
                <a:cs typeface="ＭＳ Ｐゴシック" charset="0"/>
              </a:rPr>
              <a:t>© 2014 by Flat World Knowledge, Inc. All rights reserved. Your use of this work is subject to the License Agreement available </a:t>
            </a:r>
          </a:p>
          <a:p>
            <a:pPr>
              <a:spcBef>
                <a:spcPct val="0"/>
              </a:spcBef>
              <a:buFontTx/>
              <a:buNone/>
            </a:pPr>
            <a:r>
              <a:rPr lang="en-US" sz="1000" b="0" dirty="0">
                <a:latin typeface="Lato" panose="020F0502020204030203" pitchFamily="34" charset="0"/>
                <a:ea typeface="ＭＳ Ｐゴシック" charset="0"/>
                <a:cs typeface="ＭＳ Ｐゴシック" charset="0"/>
              </a:rPr>
              <a:t>here http://www.flatworldknowledge.com/legal. No part of this work may be used, modified, or reproduced in any form or by </a:t>
            </a:r>
          </a:p>
          <a:p>
            <a:pPr>
              <a:spcBef>
                <a:spcPct val="0"/>
              </a:spcBef>
              <a:buFontTx/>
              <a:buNone/>
            </a:pPr>
            <a:r>
              <a:rPr lang="en-US" sz="1000" b="0" dirty="0">
                <a:latin typeface="Lato" panose="020F0502020204030203" pitchFamily="34" charset="0"/>
                <a:ea typeface="ＭＳ Ｐゴシック" charset="0"/>
                <a:cs typeface="ＭＳ Ｐゴシック" charset="0"/>
              </a:rPr>
              <a:t>any means except as expressly permitted under the License Agreement. </a:t>
            </a:r>
          </a:p>
          <a:p>
            <a:endParaRPr lang="en-US" sz="1000" b="0" dirty="0">
              <a:latin typeface="Lato" panose="020F0502020204030203" pitchFamily="34" charset="0"/>
            </a:endParaRPr>
          </a:p>
        </p:txBody>
      </p:sp>
    </p:spTree>
    <p:extLst>
      <p:ext uri="{BB962C8B-B14F-4D97-AF65-F5344CB8AC3E}">
        <p14:creationId xmlns:p14="http://schemas.microsoft.com/office/powerpoint/2010/main" val="289067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ook 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6519299" y="2901465"/>
            <a:ext cx="4581676" cy="1470025"/>
          </a:xfrm>
        </p:spPr>
        <p:txBody>
          <a:bodyPr>
            <a:normAutofit/>
          </a:bodyPr>
          <a:lstStyle>
            <a:lvl1pPr>
              <a:defRPr sz="2700" baseline="0">
                <a:solidFill>
                  <a:srgbClr val="1B2B51"/>
                </a:solidFill>
              </a:defRPr>
            </a:lvl1pPr>
          </a:lstStyle>
          <a:p>
            <a:r>
              <a:rPr lang="en-US" sz="2400" dirty="0"/>
              <a:t>FOR BOOK TITLE 2.0</a:t>
            </a:r>
            <a:endParaRPr lang="en-US" dirty="0"/>
          </a:p>
        </p:txBody>
      </p:sp>
      <p:sp>
        <p:nvSpPr>
          <p:cNvPr id="3" name="Subtitle 2"/>
          <p:cNvSpPr>
            <a:spLocks noGrp="1"/>
          </p:cNvSpPr>
          <p:nvPr>
            <p:ph type="subTitle" idx="1" hasCustomPrompt="1"/>
          </p:nvPr>
        </p:nvSpPr>
        <p:spPr>
          <a:xfrm>
            <a:off x="6519300" y="4385105"/>
            <a:ext cx="4581677" cy="967014"/>
          </a:xfrm>
        </p:spPr>
        <p:txBody>
          <a:bodyPr>
            <a:normAutofit/>
          </a:bodyPr>
          <a:lstStyle>
            <a:lvl1pPr marL="0" indent="0" algn="l">
              <a:buNone/>
              <a:defRPr sz="1500" baseline="0">
                <a:solidFill>
                  <a:srgbClr val="1B2B5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For Subtitle or Authors</a:t>
            </a:r>
          </a:p>
        </p:txBody>
      </p:sp>
    </p:spTree>
    <p:extLst>
      <p:ext uri="{BB962C8B-B14F-4D97-AF65-F5344CB8AC3E}">
        <p14:creationId xmlns:p14="http://schemas.microsoft.com/office/powerpoint/2010/main" val="356436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Text Placeholder 16"/>
          <p:cNvSpPr>
            <a:spLocks noGrp="1"/>
          </p:cNvSpPr>
          <p:nvPr>
            <p:ph type="body" sz="quarter" idx="11" hasCustomPrompt="1"/>
          </p:nvPr>
        </p:nvSpPr>
        <p:spPr>
          <a:xfrm>
            <a:off x="6519297" y="3657547"/>
            <a:ext cx="4555067" cy="584200"/>
          </a:xfrm>
        </p:spPr>
        <p:txBody>
          <a:bodyPr>
            <a:normAutofit/>
          </a:bodyPr>
          <a:lstStyle>
            <a:lvl1pPr marL="0" indent="0">
              <a:buNone/>
              <a:defRPr sz="2400" b="0" i="0" cap="all" baseline="0">
                <a:solidFill>
                  <a:srgbClr val="1B2B51"/>
                </a:solidFill>
                <a:latin typeface="Source Sans Pro" panose="020B0503030403020204" pitchFamily="34" charset="0"/>
                <a:ea typeface="Source Sans Pro" panose="020B0503030403020204" pitchFamily="34" charset="0"/>
              </a:defRPr>
            </a:lvl1pPr>
          </a:lstStyle>
          <a:p>
            <a:pPr lvl="0"/>
            <a:r>
              <a:rPr lang="en-US" sz="2400" cap="all" baseline="0" dirty="0"/>
              <a:t>Insert chapter #</a:t>
            </a:r>
            <a:endParaRPr lang="en-US" dirty="0"/>
          </a:p>
        </p:txBody>
      </p:sp>
      <p:sp>
        <p:nvSpPr>
          <p:cNvPr id="19" name="Text Placeholder 18"/>
          <p:cNvSpPr>
            <a:spLocks noGrp="1"/>
          </p:cNvSpPr>
          <p:nvPr>
            <p:ph type="body" sz="quarter" idx="12" hasCustomPrompt="1"/>
          </p:nvPr>
        </p:nvSpPr>
        <p:spPr>
          <a:xfrm>
            <a:off x="6519333" y="4241800"/>
            <a:ext cx="4859867" cy="939800"/>
          </a:xfrm>
        </p:spPr>
        <p:txBody>
          <a:bodyPr/>
          <a:lstStyle>
            <a:lvl1pPr marL="0" indent="0">
              <a:buNone/>
              <a:defRPr cap="all" baseline="0">
                <a:solidFill>
                  <a:srgbClr val="1B2B51"/>
                </a:solidFill>
              </a:defRPr>
            </a:lvl1pPr>
          </a:lstStyle>
          <a:p>
            <a:pPr lvl="0"/>
            <a:r>
              <a:rPr lang="en-US" cap="all" baseline="0" dirty="0"/>
              <a:t>Chapter title</a:t>
            </a:r>
            <a:endParaRPr lang="en-US" dirty="0"/>
          </a:p>
        </p:txBody>
      </p:sp>
    </p:spTree>
    <p:extLst>
      <p:ext uri="{BB962C8B-B14F-4D97-AF65-F5344CB8AC3E}">
        <p14:creationId xmlns:p14="http://schemas.microsoft.com/office/powerpoint/2010/main" val="273744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400">
                <a:solidFill>
                  <a:srgbClr val="1B2B51"/>
                </a:solidFill>
              </a:defRPr>
            </a:lvl1pPr>
          </a:lstStyle>
          <a:p>
            <a:r>
              <a:rPr lang="en-US" dirty="0"/>
              <a:t>For Graphics, Charts, Diagrams</a:t>
            </a:r>
          </a:p>
        </p:txBody>
      </p:sp>
      <p:sp>
        <p:nvSpPr>
          <p:cNvPr id="3" name="Content Placeholder 2"/>
          <p:cNvSpPr>
            <a:spLocks noGrp="1"/>
          </p:cNvSpPr>
          <p:nvPr>
            <p:ph idx="1"/>
          </p:nvPr>
        </p:nvSpPr>
        <p:spPr>
          <a:xfrm>
            <a:off x="609600" y="1442028"/>
            <a:ext cx="10972800" cy="4425372"/>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126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he Vo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532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Emphasis Box">
    <p:spTree>
      <p:nvGrpSpPr>
        <p:cNvPr id="1" name=""/>
        <p:cNvGrpSpPr/>
        <p:nvPr/>
      </p:nvGrpSpPr>
      <p:grpSpPr>
        <a:xfrm>
          <a:off x="0" y="0"/>
          <a:ext cx="0" cy="0"/>
          <a:chOff x="0" y="0"/>
          <a:chExt cx="0" cy="0"/>
        </a:xfrm>
      </p:grpSpPr>
      <p:sp>
        <p:nvSpPr>
          <p:cNvPr id="20" name="Rounded Rectangle 19"/>
          <p:cNvSpPr/>
          <p:nvPr/>
        </p:nvSpPr>
        <p:spPr>
          <a:xfrm>
            <a:off x="1320800" y="1676400"/>
            <a:ext cx="9550400" cy="1905000"/>
          </a:xfrm>
          <a:prstGeom prst="roundRect">
            <a:avLst/>
          </a:prstGeom>
          <a:solidFill>
            <a:srgbClr val="1B2B5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p:cNvSpPr>
            <a:spLocks noGrp="1"/>
          </p:cNvSpPr>
          <p:nvPr>
            <p:ph type="title" hasCustomPrompt="1"/>
          </p:nvPr>
        </p:nvSpPr>
        <p:spPr/>
        <p:txBody>
          <a:bodyPr/>
          <a:lstStyle>
            <a:lvl1pPr>
              <a:defRPr sz="2400">
                <a:solidFill>
                  <a:srgbClr val="1B2B51"/>
                </a:solidFill>
              </a:defRPr>
            </a:lvl1pPr>
          </a:lstStyle>
          <a:p>
            <a:r>
              <a:rPr lang="en-US" dirty="0"/>
              <a:t>TO Highlight a definition or concept</a:t>
            </a:r>
          </a:p>
        </p:txBody>
      </p:sp>
      <p:sp>
        <p:nvSpPr>
          <p:cNvPr id="11" name="Text Placeholder 10"/>
          <p:cNvSpPr>
            <a:spLocks noGrp="1"/>
          </p:cNvSpPr>
          <p:nvPr>
            <p:ph type="body" sz="quarter" idx="11"/>
          </p:nvPr>
        </p:nvSpPr>
        <p:spPr>
          <a:xfrm>
            <a:off x="1542361" y="3657615"/>
            <a:ext cx="9042400" cy="2286001"/>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8"/>
          <p:cNvSpPr>
            <a:spLocks noGrp="1"/>
          </p:cNvSpPr>
          <p:nvPr>
            <p:ph type="body" sz="quarter" idx="12" hasCustomPrompt="1"/>
          </p:nvPr>
        </p:nvSpPr>
        <p:spPr>
          <a:xfrm>
            <a:off x="1644652" y="1828800"/>
            <a:ext cx="8820149" cy="1600200"/>
          </a:xfrm>
        </p:spPr>
        <p:txBody>
          <a:bodyPr>
            <a:normAutofit/>
          </a:bodyPr>
          <a:lstStyle>
            <a:lvl1pPr marL="0" indent="0" algn="ctr">
              <a:buNone/>
              <a:defRPr sz="2400" cap="all" baseline="0">
                <a:solidFill>
                  <a:schemeClr val="bg1"/>
                </a:solidFill>
              </a:defRPr>
            </a:lvl1pPr>
          </a:lstStyle>
          <a:p>
            <a:pPr lvl="0"/>
            <a:r>
              <a:rPr lang="en-US" dirty="0"/>
              <a:t>Important Things</a:t>
            </a:r>
          </a:p>
        </p:txBody>
      </p:sp>
    </p:spTree>
    <p:extLst>
      <p:ext uri="{BB962C8B-B14F-4D97-AF65-F5344CB8AC3E}">
        <p14:creationId xmlns:p14="http://schemas.microsoft.com/office/powerpoint/2010/main" val="3291993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theme" Target="../theme/theme2.xml"/><Relationship Id="rId11"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271462" y="6354246"/>
            <a:ext cx="2580226" cy="246221"/>
          </a:xfrm>
          <a:prstGeom prst="rect">
            <a:avLst/>
          </a:prstGeom>
          <a:noFill/>
        </p:spPr>
        <p:txBody>
          <a:bodyPr wrap="square" rtlCol="0">
            <a:spAutoFit/>
          </a:bodyPr>
          <a:lstStyle/>
          <a:p>
            <a:pPr algn="l"/>
            <a:r>
              <a:rPr lang="en-US" sz="1000" dirty="0">
                <a:solidFill>
                  <a:schemeClr val="bg1">
                    <a:lumMod val="65000"/>
                  </a:schemeClr>
                </a:solidFill>
                <a:latin typeface="Roboto" charset="0"/>
                <a:ea typeface="Roboto" charset="0"/>
                <a:cs typeface="Roboto" charset="0"/>
              </a:rPr>
              <a:t>©</a:t>
            </a:r>
            <a:r>
              <a:rPr lang="en-US" sz="1000" dirty="0" err="1">
                <a:solidFill>
                  <a:schemeClr val="bg1">
                    <a:lumMod val="65000"/>
                  </a:schemeClr>
                </a:solidFill>
                <a:latin typeface="Roboto" charset="0"/>
                <a:ea typeface="Roboto" charset="0"/>
                <a:cs typeface="Roboto" charset="0"/>
              </a:rPr>
              <a:t>FlatWorld</a:t>
            </a:r>
            <a:r>
              <a:rPr lang="en-US" sz="1000" baseline="0" dirty="0">
                <a:solidFill>
                  <a:schemeClr val="bg1">
                    <a:lumMod val="65000"/>
                  </a:schemeClr>
                </a:solidFill>
                <a:latin typeface="Roboto" charset="0"/>
                <a:ea typeface="Roboto" charset="0"/>
                <a:cs typeface="Roboto" charset="0"/>
              </a:rPr>
              <a:t> 2020</a:t>
            </a:r>
            <a:endParaRPr lang="en-US" sz="1000" dirty="0">
              <a:solidFill>
                <a:schemeClr val="bg1">
                  <a:lumMod val="65000"/>
                </a:schemeClr>
              </a:solidFill>
              <a:latin typeface="Roboto" charset="0"/>
              <a:ea typeface="Roboto" charset="0"/>
              <a:cs typeface="Roboto" charset="0"/>
            </a:endParaRPr>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373608" y="6201460"/>
            <a:ext cx="1429608" cy="467712"/>
          </a:xfrm>
          <a:prstGeom prst="rect">
            <a:avLst/>
          </a:prstGeom>
        </p:spPr>
      </p:pic>
    </p:spTree>
    <p:extLst>
      <p:ext uri="{BB962C8B-B14F-4D97-AF65-F5344CB8AC3E}">
        <p14:creationId xmlns:p14="http://schemas.microsoft.com/office/powerpoint/2010/main" val="202382014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1644952" y="344714"/>
            <a:ext cx="9937448" cy="580572"/>
          </a:xfrm>
          <a:prstGeom prst="rect">
            <a:avLst/>
          </a:prstGeom>
        </p:spPr>
        <p:txBody>
          <a:bodyPr vert="horz" lIns="91440" tIns="45720" rIns="91440" bIns="45720" rtlCol="0" anchor="ctr">
            <a:normAutofit/>
          </a:bodyPr>
          <a:lstStyle/>
          <a:p>
            <a:r>
              <a:rPr lang="en-US" dirty="0"/>
              <a:t>FOR CONTENT HEAVY</a:t>
            </a:r>
          </a:p>
        </p:txBody>
      </p:sp>
      <p:sp>
        <p:nvSpPr>
          <p:cNvPr id="3" name="Text Placeholder 2"/>
          <p:cNvSpPr>
            <a:spLocks noGrp="1"/>
          </p:cNvSpPr>
          <p:nvPr>
            <p:ph type="body" idx="1"/>
          </p:nvPr>
        </p:nvSpPr>
        <p:spPr>
          <a:xfrm>
            <a:off x="609600" y="1600203"/>
            <a:ext cx="10972800" cy="44253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402123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xStyles>
    <p:titleStyle>
      <a:lvl1pPr algn="l" defTabSz="342900" rtl="0" eaLnBrk="1" latinLnBrk="0" hangingPunct="1">
        <a:spcBef>
          <a:spcPct val="0"/>
        </a:spcBef>
        <a:buNone/>
        <a:defRPr sz="2400" b="0" i="0" kern="1200" cap="all" baseline="0">
          <a:solidFill>
            <a:srgbClr val="1B2B51"/>
          </a:solidFill>
          <a:latin typeface="Source Sans Pro" panose="020B0503030403020204" pitchFamily="34" charset="0"/>
          <a:ea typeface="Source Sans Pro" panose="020B0503030403020204" pitchFamily="34" charset="0"/>
          <a:cs typeface="+mj-cs"/>
        </a:defRPr>
      </a:lvl1pPr>
    </p:titleStyle>
    <p:bodyStyle>
      <a:lvl1pPr marL="257175" indent="-257175" algn="l" defTabSz="342900" rtl="0" eaLnBrk="1" latinLnBrk="0" hangingPunct="1">
        <a:spcBef>
          <a:spcPct val="20000"/>
        </a:spcBef>
        <a:buFont typeface="Arial"/>
        <a:buChar char="•"/>
        <a:defRPr sz="2000" kern="1200">
          <a:solidFill>
            <a:schemeClr val="tx1"/>
          </a:solidFill>
          <a:latin typeface="Lato" panose="020F0502020204030203" pitchFamily="34" charset="0"/>
          <a:ea typeface="+mn-ea"/>
          <a:cs typeface="+mn-cs"/>
        </a:defRPr>
      </a:lvl1pPr>
      <a:lvl2pPr marL="557213" indent="-214313" algn="l" defTabSz="342900" rtl="0" eaLnBrk="1" latinLnBrk="0" hangingPunct="1">
        <a:spcBef>
          <a:spcPct val="20000"/>
        </a:spcBef>
        <a:buFont typeface="Arial"/>
        <a:buChar char="–"/>
        <a:defRPr sz="2000" kern="1200">
          <a:solidFill>
            <a:schemeClr val="tx1"/>
          </a:solidFill>
          <a:latin typeface="Lato" panose="020F0502020204030203" pitchFamily="34" charset="0"/>
          <a:ea typeface="+mn-ea"/>
          <a:cs typeface="+mn-cs"/>
        </a:defRPr>
      </a:lvl2pPr>
      <a:lvl3pPr marL="857250" indent="-171450" algn="l" defTabSz="342900" rtl="0" eaLnBrk="1" latinLnBrk="0" hangingPunct="1">
        <a:spcBef>
          <a:spcPct val="20000"/>
        </a:spcBef>
        <a:buFont typeface="Arial"/>
        <a:buChar char="•"/>
        <a:defRPr sz="2000" kern="1200">
          <a:solidFill>
            <a:schemeClr val="tx1"/>
          </a:solidFill>
          <a:latin typeface="Lato" panose="020F0502020204030203" pitchFamily="34" charset="0"/>
          <a:ea typeface="+mn-ea"/>
          <a:cs typeface="+mn-cs"/>
        </a:defRPr>
      </a:lvl3pPr>
      <a:lvl4pPr marL="1200150" indent="-171450" algn="l" defTabSz="342900" rtl="0" eaLnBrk="1" latinLnBrk="0" hangingPunct="1">
        <a:spcBef>
          <a:spcPct val="20000"/>
        </a:spcBef>
        <a:buFont typeface="Arial"/>
        <a:buChar char="–"/>
        <a:defRPr sz="2000" kern="1200">
          <a:solidFill>
            <a:schemeClr val="tx1"/>
          </a:solidFill>
          <a:latin typeface="Lato" panose="020F0502020204030203" pitchFamily="34" charset="0"/>
          <a:ea typeface="+mn-ea"/>
          <a:cs typeface="+mn-cs"/>
        </a:defRPr>
      </a:lvl4pPr>
      <a:lvl5pPr marL="1543050" indent="-171450" algn="l" defTabSz="342900" rtl="0" eaLnBrk="1" latinLnBrk="0" hangingPunct="1">
        <a:spcBef>
          <a:spcPct val="20000"/>
        </a:spcBef>
        <a:buFont typeface="Arial"/>
        <a:buChar char="»"/>
        <a:defRPr sz="2000" kern="1200">
          <a:solidFill>
            <a:schemeClr val="tx1"/>
          </a:solidFill>
          <a:latin typeface="Lato" panose="020F0502020204030203"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0.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tiff"/><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2.tif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13.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927"/>
            <a:ext cx="12198096" cy="4847484"/>
          </a:xfrm>
          <a:prstGeom prst="rect">
            <a:avLst/>
          </a:prstGeom>
        </p:spPr>
      </p:pic>
      <p:sp>
        <p:nvSpPr>
          <p:cNvPr id="2" name="Title 1"/>
          <p:cNvSpPr>
            <a:spLocks noGrp="1"/>
          </p:cNvSpPr>
          <p:nvPr>
            <p:ph type="ctrTitle" idx="4294967295"/>
          </p:nvPr>
        </p:nvSpPr>
        <p:spPr>
          <a:xfrm>
            <a:off x="300959" y="5014282"/>
            <a:ext cx="11253019" cy="695325"/>
          </a:xfrm>
          <a:prstGeom prst="rect">
            <a:avLst/>
          </a:prstGeom>
        </p:spPr>
        <p:txBody>
          <a:bodyPr>
            <a:noAutofit/>
          </a:bodyPr>
          <a:lstStyle/>
          <a:p>
            <a:r>
              <a:rPr lang="en-US" sz="2800" dirty="0">
                <a:latin typeface="Helvetica" charset="0"/>
                <a:ea typeface="Helvetica" charset="0"/>
                <a:cs typeface="Helvetica" charset="0"/>
              </a:rPr>
              <a:t>Information Systems: A Manager’s Guide to </a:t>
            </a:r>
            <a:br>
              <a:rPr lang="en-US" sz="2800" dirty="0">
                <a:latin typeface="Helvetica" charset="0"/>
                <a:ea typeface="Helvetica" charset="0"/>
                <a:cs typeface="Helvetica" charset="0"/>
              </a:rPr>
            </a:br>
            <a:r>
              <a:rPr lang="en-US" sz="2800" dirty="0">
                <a:latin typeface="Helvetica" charset="0"/>
                <a:ea typeface="Helvetica" charset="0"/>
                <a:cs typeface="Helvetica" charset="0"/>
              </a:rPr>
              <a:t>Harnessing Technology, V8.0</a:t>
            </a:r>
          </a:p>
        </p:txBody>
      </p:sp>
      <p:sp>
        <p:nvSpPr>
          <p:cNvPr id="3" name="Subtitle 2"/>
          <p:cNvSpPr>
            <a:spLocks noGrp="1"/>
          </p:cNvSpPr>
          <p:nvPr>
            <p:ph type="subTitle" idx="4294967295"/>
          </p:nvPr>
        </p:nvSpPr>
        <p:spPr>
          <a:xfrm>
            <a:off x="300959" y="5912405"/>
            <a:ext cx="9144000" cy="427037"/>
          </a:xfrm>
          <a:prstGeom prst="rect">
            <a:avLst/>
          </a:prstGeom>
        </p:spPr>
        <p:txBody>
          <a:bodyPr>
            <a:normAutofit/>
          </a:bodyPr>
          <a:lstStyle/>
          <a:p>
            <a:pPr marL="0" indent="0" algn="l">
              <a:buNone/>
            </a:pPr>
            <a:r>
              <a:rPr lang="en-US" sz="2000" dirty="0">
                <a:latin typeface="Helvetica" charset="0"/>
                <a:ea typeface="Helvetica" charset="0"/>
                <a:cs typeface="Helvetica" charset="0"/>
              </a:rPr>
              <a:t>By John Gallaugher</a:t>
            </a:r>
          </a:p>
        </p:txBody>
      </p:sp>
      <p:cxnSp>
        <p:nvCxnSpPr>
          <p:cNvPr id="11" name="Straight Connector 10"/>
          <p:cNvCxnSpPr/>
          <p:nvPr/>
        </p:nvCxnSpPr>
        <p:spPr>
          <a:xfrm>
            <a:off x="0" y="4811486"/>
            <a:ext cx="121920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5893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6760" y="608192"/>
            <a:ext cx="7380934"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charset="0"/>
                <a:ea typeface="Helvetica" charset="0"/>
                <a:cs typeface="Helvetica" charset="0"/>
              </a:rPr>
              <a:t>Scale From the Distribution Network</a:t>
            </a:r>
            <a:endParaRPr lang="en-US" altLang="en-US" sz="3200" dirty="0">
              <a:latin typeface="Helvetica" charset="0"/>
              <a:ea typeface="Helvetica" charset="0"/>
              <a:cs typeface="Helvetica" charset="0"/>
            </a:endParaRPr>
          </a:p>
        </p:txBody>
      </p:sp>
      <p:cxnSp>
        <p:nvCxnSpPr>
          <p:cNvPr id="3" name="Straight Connector 2"/>
          <p:cNvCxnSpPr/>
          <p:nvPr/>
        </p:nvCxnSpPr>
        <p:spPr>
          <a:xfrm>
            <a:off x="1066800" y="1347592"/>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Content Placeholder 2"/>
          <p:cNvSpPr txBox="1">
            <a:spLocks/>
          </p:cNvSpPr>
          <p:nvPr/>
        </p:nvSpPr>
        <p:spPr>
          <a:xfrm>
            <a:off x="1066800" y="1639720"/>
            <a:ext cx="10058400" cy="4009486"/>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ea typeface="Roboto" charset="0"/>
                <a:cs typeface="Helvetica" panose="020B0604020202020204" pitchFamily="34" charset="0"/>
              </a:rPr>
              <a:t>Netflix’s nationwide network of automated distribution centers collectively delivered DVDs overnight to a large percentage of the population.</a:t>
            </a:r>
          </a:p>
          <a:p>
            <a:r>
              <a:rPr lang="en-US" sz="2400" dirty="0">
                <a:latin typeface="Helvetica" panose="020B0604020202020204" pitchFamily="34" charset="0"/>
                <a:ea typeface="Roboto" charset="0"/>
                <a:cs typeface="Helvetica" panose="020B0604020202020204" pitchFamily="34" charset="0"/>
              </a:rPr>
              <a:t>Netflix’s advantage came from the scale of the firm’s selection.</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Tree>
    <p:extLst>
      <p:ext uri="{BB962C8B-B14F-4D97-AF65-F5344CB8AC3E}">
        <p14:creationId xmlns:p14="http://schemas.microsoft.com/office/powerpoint/2010/main" val="136053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0718" y="620957"/>
            <a:ext cx="7380934"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Scale From Selection: The Long Tail</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3" name="Straight Connector 2"/>
          <p:cNvCxnSpPr/>
          <p:nvPr/>
        </p:nvCxnSpPr>
        <p:spPr>
          <a:xfrm>
            <a:off x="1066800" y="1347592"/>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Content Placeholder 2"/>
          <p:cNvSpPr txBox="1">
            <a:spLocks/>
          </p:cNvSpPr>
          <p:nvPr/>
        </p:nvSpPr>
        <p:spPr>
          <a:xfrm>
            <a:off x="1066800" y="1639720"/>
            <a:ext cx="10058400" cy="4009486"/>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a:solidFill>
                  <a:srgbClr val="006CA7"/>
                </a:solidFill>
                <a:latin typeface="Helvetica" charset="0"/>
                <a:ea typeface="Helvetica" charset="0"/>
                <a:cs typeface="Helvetica" charset="0"/>
              </a:rPr>
              <a:t>long tail: </a:t>
            </a:r>
            <a:r>
              <a:rPr lang="en-US" sz="2400" dirty="0">
                <a:latin typeface="Helvetica" charset="0"/>
                <a:ea typeface="Helvetica" charset="0"/>
                <a:cs typeface="Helvetica" charset="0"/>
              </a:rPr>
              <a:t>Large selection of content beneficial for Internet retailers.</a:t>
            </a:r>
          </a:p>
          <a:p>
            <a:r>
              <a:rPr lang="en-US" sz="2400" dirty="0">
                <a:latin typeface="Helvetica" charset="0"/>
                <a:ea typeface="Helvetica" charset="0"/>
                <a:cs typeface="Helvetica" charset="0"/>
              </a:rPr>
              <a:t>Selection attracts customers.</a:t>
            </a:r>
          </a:p>
          <a:p>
            <a:r>
              <a:rPr lang="en-US" sz="2400" dirty="0">
                <a:latin typeface="Helvetica" charset="0"/>
                <a:ea typeface="Helvetica" charset="0"/>
                <a:cs typeface="Helvetica" charset="0"/>
              </a:rPr>
              <a:t>The Internet allows large-selection inventory efficiencies that offline firms can’t match.</a:t>
            </a:r>
            <a:endParaRPr lang="en-US" sz="2400" dirty="0">
              <a:latin typeface="Helvetica" charset="0"/>
              <a:ea typeface="Helvetica" charset="0"/>
              <a:cs typeface="Helvetica"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Tree>
    <p:extLst>
      <p:ext uri="{BB962C8B-B14F-4D97-AF65-F5344CB8AC3E}">
        <p14:creationId xmlns:p14="http://schemas.microsoft.com/office/powerpoint/2010/main" val="847739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08746" y="614648"/>
            <a:ext cx="9937448"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latin typeface="Helvetica" panose="020B0604020202020204" pitchFamily="34" charset="0"/>
                <a:ea typeface="Roboto" charset="0"/>
                <a:cs typeface="Helvetica" panose="020B0604020202020204" pitchFamily="34" charset="0"/>
              </a:rPr>
              <a:t>Figure 4.1: The </a:t>
            </a:r>
            <a:r>
              <a:rPr lang="en-US" sz="3200" dirty="0">
                <a:latin typeface="Helvetica" panose="020B0604020202020204" pitchFamily="34" charset="0"/>
                <a:ea typeface="Roboto" charset="0"/>
                <a:cs typeface="Helvetica" panose="020B0604020202020204" pitchFamily="34" charset="0"/>
              </a:rPr>
              <a:t>Long Tail</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3" name="Straight Connector 2"/>
          <p:cNvCxnSpPr/>
          <p:nvPr/>
        </p:nvCxnSpPr>
        <p:spPr>
          <a:xfrm>
            <a:off x="1066800" y="1347592"/>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6" name="Title 1"/>
          <p:cNvSpPr txBox="1">
            <a:spLocks/>
          </p:cNvSpPr>
          <p:nvPr/>
        </p:nvSpPr>
        <p:spPr>
          <a:xfrm>
            <a:off x="0" y="416689"/>
            <a:ext cx="0" cy="0"/>
          </a:xfr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11" name="Picture 10">
            <a:extLst>
              <a:ext uri="{FF2B5EF4-FFF2-40B4-BE49-F238E27FC236}">
                <a16:creationId xmlns:a16="http://schemas.microsoft.com/office/drawing/2014/main" xmlns="" id="{4F4F5B6B-88D2-8B41-AC59-D091018F9E12}"/>
              </a:ext>
            </a:extLst>
          </p:cNvPr>
          <p:cNvPicPr>
            <a:picLocks noChangeAspect="1"/>
          </p:cNvPicPr>
          <p:nvPr/>
        </p:nvPicPr>
        <p:blipFill>
          <a:blip r:embed="rId3"/>
          <a:stretch>
            <a:fillRect/>
          </a:stretch>
        </p:blipFill>
        <p:spPr>
          <a:xfrm>
            <a:off x="1631950" y="1740690"/>
            <a:ext cx="8928100" cy="4356100"/>
          </a:xfrm>
          <a:prstGeom prst="rect">
            <a:avLst/>
          </a:prstGeom>
        </p:spPr>
      </p:pic>
    </p:spTree>
    <p:extLst>
      <p:ext uri="{BB962C8B-B14F-4D97-AF65-F5344CB8AC3E}">
        <p14:creationId xmlns:p14="http://schemas.microsoft.com/office/powerpoint/2010/main" val="44999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1988439" y="262870"/>
            <a:ext cx="9136762" cy="8520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The Big Customer Base—Delivering True Economies of Scale</a:t>
            </a:r>
          </a:p>
        </p:txBody>
      </p:sp>
      <p:cxnSp>
        <p:nvCxnSpPr>
          <p:cNvPr id="15" name="Straight Connector 14"/>
          <p:cNvCxnSpPr/>
          <p:nvPr/>
        </p:nvCxnSpPr>
        <p:spPr>
          <a:xfrm>
            <a:off x="1066800" y="128971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17" name="Content Placeholder 2"/>
          <p:cNvSpPr txBox="1">
            <a:spLocks/>
          </p:cNvSpPr>
          <p:nvPr/>
        </p:nvSpPr>
        <p:spPr>
          <a:xfrm>
            <a:off x="970961" y="1668379"/>
            <a:ext cx="10154239" cy="4184678"/>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ea typeface="Roboto" charset="0"/>
                <a:cs typeface="Helvetica" panose="020B0604020202020204" pitchFamily="34" charset="0"/>
              </a:rPr>
              <a:t>Scale economies can be attained by leveraging the cost of an investment across increasing units of production.</a:t>
            </a:r>
          </a:p>
          <a:p>
            <a:r>
              <a:rPr lang="en-US" sz="2400" dirty="0">
                <a:latin typeface="Helvetica" panose="020B0604020202020204" pitchFamily="34" charset="0"/>
                <a:ea typeface="Roboto" charset="0"/>
                <a:cs typeface="Helvetica" panose="020B0604020202020204" pitchFamily="34" charset="0"/>
              </a:rPr>
              <a:t>Having a bigger customer base enables firms to:</a:t>
            </a:r>
          </a:p>
          <a:p>
            <a:pPr lvl="1"/>
            <a:r>
              <a:rPr lang="en-US" sz="2000" dirty="0">
                <a:latin typeface="Helvetica" panose="020B0604020202020204" pitchFamily="34" charset="0"/>
                <a:ea typeface="Roboto" charset="0"/>
                <a:cs typeface="Helvetica" panose="020B0604020202020204" pitchFamily="34" charset="0"/>
              </a:rPr>
              <a:t>Have better cost structure</a:t>
            </a:r>
          </a:p>
          <a:p>
            <a:pPr lvl="1"/>
            <a:r>
              <a:rPr lang="en-US" sz="2000" dirty="0">
                <a:latin typeface="Helvetica" panose="020B0604020202020204" pitchFamily="34" charset="0"/>
                <a:ea typeface="Roboto" charset="0"/>
                <a:cs typeface="Helvetica" panose="020B0604020202020204" pitchFamily="34" charset="0"/>
              </a:rPr>
              <a:t>Have better profit prospects</a:t>
            </a:r>
          </a:p>
          <a:p>
            <a:pPr lvl="1"/>
            <a:r>
              <a:rPr lang="en-US" sz="2000" dirty="0">
                <a:latin typeface="Helvetica" panose="020B0604020202020204" pitchFamily="34" charset="0"/>
                <a:ea typeface="Roboto" charset="0"/>
                <a:cs typeface="Helvetica" panose="020B0604020202020204" pitchFamily="34" charset="0"/>
              </a:rPr>
              <a:t>Offer better pricing</a:t>
            </a:r>
          </a:p>
          <a:p>
            <a:endParaRPr lang="en-US" sz="2000" dirty="0">
              <a:latin typeface="Roboto" charset="0"/>
              <a:ea typeface="Roboto" charset="0"/>
              <a:cs typeface="Roboto" charset="0"/>
            </a:endParaRPr>
          </a:p>
          <a:p>
            <a:endParaRPr lang="en-US" sz="2000" dirty="0">
              <a:latin typeface="Roboto" charset="0"/>
              <a:ea typeface="Roboto" charset="0"/>
              <a:cs typeface="Roboto" charset="0"/>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0831" y="4180064"/>
            <a:ext cx="8510337" cy="1870012"/>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Tree>
    <p:extLst>
      <p:ext uri="{BB962C8B-B14F-4D97-AF65-F5344CB8AC3E}">
        <p14:creationId xmlns:p14="http://schemas.microsoft.com/office/powerpoint/2010/main" val="559925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8438" y="262870"/>
            <a:ext cx="9136762" cy="85204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charset="0"/>
                <a:ea typeface="Helvetica" charset="0"/>
                <a:cs typeface="Helvetica" charset="0"/>
              </a:rPr>
              <a:t>Leveraging the Data Asset: Collaborative Filtering </a:t>
            </a:r>
            <a:br>
              <a:rPr lang="en-US" altLang="en-US" sz="3200" dirty="0">
                <a:latin typeface="Helvetica" charset="0"/>
                <a:ea typeface="Helvetica" charset="0"/>
                <a:cs typeface="Helvetica" charset="0"/>
              </a:rPr>
            </a:br>
            <a:r>
              <a:rPr lang="en-US" altLang="en-US" sz="3200" dirty="0">
                <a:latin typeface="Helvetica" charset="0"/>
                <a:ea typeface="Helvetica" charset="0"/>
                <a:cs typeface="Helvetica" charset="0"/>
              </a:rPr>
              <a:t>and Beyond</a:t>
            </a:r>
          </a:p>
        </p:txBody>
      </p:sp>
      <p:cxnSp>
        <p:nvCxnSpPr>
          <p:cNvPr id="3" name="Straight Connector 2"/>
          <p:cNvCxnSpPr/>
          <p:nvPr/>
        </p:nvCxnSpPr>
        <p:spPr>
          <a:xfrm>
            <a:off x="1066800" y="128971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sp>
        <p:nvSpPr>
          <p:cNvPr id="5" name="Content Placeholder 2"/>
          <p:cNvSpPr txBox="1">
            <a:spLocks/>
          </p:cNvSpPr>
          <p:nvPr/>
        </p:nvSpPr>
        <p:spPr>
          <a:xfrm>
            <a:off x="1045797" y="1483567"/>
            <a:ext cx="10079404" cy="4333876"/>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ea typeface="Roboto" charset="0"/>
                <a:cs typeface="Helvetica" panose="020B0604020202020204" pitchFamily="34" charset="0"/>
              </a:rPr>
              <a:t>User data can be leveraged to provide better customer experience and build brands.</a:t>
            </a:r>
          </a:p>
          <a:p>
            <a:r>
              <a:rPr lang="en-US" sz="2400" dirty="0">
                <a:latin typeface="Helvetica" panose="020B0604020202020204" pitchFamily="34" charset="0"/>
                <a:ea typeface="Roboto" charset="0"/>
                <a:cs typeface="Helvetica" panose="020B0604020202020204" pitchFamily="34" charset="0"/>
              </a:rPr>
              <a:t>Netflix uses a proprietary recommendation system called Cinematch, which uses software technology known as collaborative filtering.</a:t>
            </a:r>
          </a:p>
          <a:p>
            <a:pPr lvl="1"/>
            <a:r>
              <a:rPr lang="en-US" sz="2000" b="1" dirty="0">
                <a:solidFill>
                  <a:srgbClr val="006CA7"/>
                </a:solidFill>
                <a:latin typeface="Helvetica" panose="020B0604020202020204" pitchFamily="34" charset="0"/>
                <a:ea typeface="Roboto" charset="0"/>
                <a:cs typeface="Helvetica" panose="020B0604020202020204" pitchFamily="34" charset="0"/>
              </a:rPr>
              <a:t>collaborative filtering:</a:t>
            </a:r>
            <a:r>
              <a:rPr lang="en-US" sz="2000" dirty="0">
                <a:solidFill>
                  <a:srgbClr val="006CA7"/>
                </a:solidFill>
                <a:latin typeface="Helvetica" panose="020B0604020202020204" pitchFamily="34" charset="0"/>
                <a:ea typeface="Roboto" charset="0"/>
                <a:cs typeface="Helvetica" panose="020B0604020202020204" pitchFamily="34" charset="0"/>
              </a:rPr>
              <a:t> </a:t>
            </a:r>
            <a:r>
              <a:rPr lang="en-US" sz="2000" dirty="0">
                <a:latin typeface="Helvetica" panose="020B0604020202020204" pitchFamily="34" charset="0"/>
                <a:ea typeface="Roboto" charset="0"/>
                <a:cs typeface="Helvetica" panose="020B0604020202020204" pitchFamily="34" charset="0"/>
              </a:rPr>
              <a:t>Classification of software that monitors trends among customers and uses this data to personalize an individual customer’s experience.</a:t>
            </a:r>
          </a:p>
          <a:p>
            <a:pPr lvl="1"/>
            <a:r>
              <a:rPr lang="en-US" sz="2000" dirty="0">
                <a:latin typeface="Helvetica" panose="020B0604020202020204" pitchFamily="34" charset="0"/>
                <a:ea typeface="Roboto" charset="0"/>
                <a:cs typeface="Helvetica" panose="020B0604020202020204" pitchFamily="34" charset="0"/>
              </a:rPr>
              <a:t>Data provided by Cinematch is a switching cost.</a:t>
            </a:r>
          </a:p>
          <a:p>
            <a:pPr lvl="2"/>
            <a:r>
              <a:rPr lang="en-US" sz="1800" b="1" dirty="0">
                <a:solidFill>
                  <a:srgbClr val="006CA7"/>
                </a:solidFill>
                <a:latin typeface="Helvetica" panose="020B0604020202020204" pitchFamily="34" charset="0"/>
                <a:ea typeface="Roboto" charset="0"/>
                <a:cs typeface="Helvetica" panose="020B0604020202020204" pitchFamily="34" charset="0"/>
              </a:rPr>
              <a:t>churn rate:</a:t>
            </a:r>
            <a:r>
              <a:rPr lang="en-US" sz="1800" dirty="0">
                <a:solidFill>
                  <a:srgbClr val="006CA7"/>
                </a:solidFill>
                <a:latin typeface="Helvetica" panose="020B0604020202020204" pitchFamily="34" charset="0"/>
                <a:ea typeface="Roboto" charset="0"/>
                <a:cs typeface="Helvetica" panose="020B0604020202020204" pitchFamily="34" charset="0"/>
              </a:rPr>
              <a:t> </a:t>
            </a:r>
            <a:r>
              <a:rPr lang="en-US" sz="1800" dirty="0">
                <a:latin typeface="Helvetica" panose="020B0604020202020204" pitchFamily="34" charset="0"/>
                <a:ea typeface="Roboto" charset="0"/>
                <a:cs typeface="Helvetica" panose="020B0604020202020204" pitchFamily="34" charset="0"/>
              </a:rPr>
              <a:t>Rate at which customers leave a product or service.</a:t>
            </a:r>
          </a:p>
          <a:p>
            <a:pPr lvl="1"/>
            <a:r>
              <a:rPr lang="en-US" sz="2000" dirty="0">
                <a:latin typeface="Helvetica" panose="020B0604020202020204" pitchFamily="34" charset="0"/>
                <a:ea typeface="Roboto" charset="0"/>
                <a:cs typeface="Helvetica" panose="020B0604020202020204" pitchFamily="34" charset="0"/>
              </a:rPr>
              <a:t>Advantages of Cinematch</a:t>
            </a:r>
          </a:p>
          <a:p>
            <a:pPr lvl="2"/>
            <a:r>
              <a:rPr lang="en-US" sz="1800" dirty="0">
                <a:latin typeface="Helvetica" panose="020B0604020202020204" pitchFamily="34" charset="0"/>
                <a:ea typeface="Roboto" charset="0"/>
                <a:cs typeface="Helvetica" panose="020B0604020202020204" pitchFamily="34" charset="0"/>
              </a:rPr>
              <a:t>Netflix could tailor recommendations based on availability of products and individual taste.</a:t>
            </a:r>
          </a:p>
          <a:p>
            <a:pPr lvl="2"/>
            <a:r>
              <a:rPr lang="en-US" sz="1800" dirty="0">
                <a:latin typeface="Helvetica" panose="020B0604020202020204" pitchFamily="34" charset="0"/>
                <a:ea typeface="Roboto" charset="0"/>
                <a:cs typeface="Helvetica" panose="020B0604020202020204" pitchFamily="34" charset="0"/>
              </a:rPr>
              <a:t>Studios found an audience for their back catalog of movies and television shows.</a:t>
            </a:r>
          </a:p>
          <a:p>
            <a:pPr lvl="1"/>
            <a:endParaRPr lang="en-US" sz="2000" dirty="0">
              <a:latin typeface="Roboto" charset="0"/>
              <a:ea typeface="Roboto" charset="0"/>
              <a:cs typeface="Roboto" charset="0"/>
            </a:endParaRPr>
          </a:p>
          <a:p>
            <a:pPr marL="342900" lvl="1" indent="0">
              <a:buFont typeface="Arial"/>
              <a:buNone/>
            </a:pPr>
            <a:endParaRPr lang="en-US" sz="2000" dirty="0">
              <a:latin typeface="Roboto" charset="0"/>
              <a:ea typeface="Roboto" charset="0"/>
              <a:cs typeface="Roboto" charset="0"/>
            </a:endParaRPr>
          </a:p>
          <a:p>
            <a:pPr lvl="2"/>
            <a:endParaRPr lang="en-US" dirty="0">
              <a:latin typeface="Roboto" charset="0"/>
              <a:ea typeface="Roboto" charset="0"/>
              <a:cs typeface="Roboto" charset="0"/>
            </a:endParaRPr>
          </a:p>
          <a:p>
            <a:endParaRPr lang="en-US" sz="2000" dirty="0">
              <a:latin typeface="Roboto" charset="0"/>
              <a:ea typeface="Roboto" charset="0"/>
              <a:cs typeface="Roboto" charset="0"/>
            </a:endParaRPr>
          </a:p>
          <a:p>
            <a:endParaRPr lang="en-US" sz="2000" dirty="0">
              <a:latin typeface="Roboto" charset="0"/>
              <a:ea typeface="Roboto" charset="0"/>
              <a:cs typeface="Roboto"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Tree>
    <p:extLst>
      <p:ext uri="{BB962C8B-B14F-4D97-AF65-F5344CB8AC3E}">
        <p14:creationId xmlns:p14="http://schemas.microsoft.com/office/powerpoint/2010/main" val="723135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96451" y="597187"/>
            <a:ext cx="9306269"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Learning Objectives</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6" name="Content Placeholder 2"/>
          <p:cNvSpPr txBox="1">
            <a:spLocks/>
          </p:cNvSpPr>
          <p:nvPr/>
        </p:nvSpPr>
        <p:spPr>
          <a:xfrm>
            <a:off x="1066800" y="1860884"/>
            <a:ext cx="10135920" cy="4235116"/>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sz="2400" dirty="0">
                <a:latin typeface="Helvetica" panose="020B0604020202020204" pitchFamily="34" charset="0"/>
                <a:ea typeface="Roboto" charset="0"/>
                <a:cs typeface="Helvetica" panose="020B0604020202020204" pitchFamily="34" charset="0"/>
              </a:rPr>
              <a:t>Understand the shift from atoms to bits, and how this is impacting a wide range of industries.</a:t>
            </a:r>
          </a:p>
          <a:p>
            <a:pPr marL="457200" indent="-457200">
              <a:buFont typeface="+mj-lt"/>
              <a:buAutoNum type="arabicPeriod"/>
            </a:pPr>
            <a:r>
              <a:rPr lang="en-US" sz="2400" dirty="0">
                <a:latin typeface="Helvetica" panose="020B0604020202020204" pitchFamily="34" charset="0"/>
                <a:ea typeface="Roboto" charset="0"/>
                <a:cs typeface="Helvetica" panose="020B0604020202020204" pitchFamily="34" charset="0"/>
              </a:rPr>
              <a:t>Identify how digital products differ from physical products and specify how the streaming business is substantially different from the DVD-by-mail business.</a:t>
            </a:r>
          </a:p>
          <a:p>
            <a:pPr marL="457200" indent="-457200">
              <a:buFont typeface="+mj-lt"/>
              <a:buAutoNum type="arabicPeriod"/>
            </a:pPr>
            <a:r>
              <a:rPr lang="en-US" sz="2400" dirty="0">
                <a:latin typeface="Helvetica" panose="020B0604020202020204" pitchFamily="34" charset="0"/>
                <a:ea typeface="Roboto" charset="0"/>
                <a:cs typeface="Helvetica" panose="020B0604020202020204" pitchFamily="34" charset="0"/>
              </a:rPr>
              <a:t>Know the methods that Netflix is using to attempt to address these differences.</a:t>
            </a:r>
          </a:p>
          <a:p>
            <a:pPr marL="457200" indent="-457200">
              <a:buFont typeface="+mj-lt"/>
              <a:buAutoNum type="arabicPeriod"/>
            </a:pPr>
            <a:r>
              <a:rPr lang="en-US" sz="2400" dirty="0">
                <a:latin typeface="Helvetica" panose="020B0604020202020204" pitchFamily="34" charset="0"/>
                <a:ea typeface="Roboto" charset="0"/>
                <a:cs typeface="Helvetica" panose="020B0604020202020204" pitchFamily="34" charset="0"/>
              </a:rPr>
              <a:t>Understand how the “First Sale Doctrine” applies to physical versus virtual products.</a:t>
            </a:r>
          </a:p>
          <a:p>
            <a:pPr marL="457200" indent="-457200">
              <a:buFont typeface="+mj-lt"/>
              <a:buAutoNum type="arabicPeriod"/>
            </a:pPr>
            <a:r>
              <a:rPr lang="en-US" sz="2400" dirty="0">
                <a:latin typeface="Helvetica" panose="020B0604020202020204" pitchFamily="34" charset="0"/>
                <a:ea typeface="Roboto" charset="0"/>
                <a:cs typeface="Helvetica" panose="020B0604020202020204" pitchFamily="34" charset="0"/>
              </a:rPr>
              <a:t>Understand key terms such as windowing, fixed versus marginal costs, and bandwidth caps.</a:t>
            </a:r>
          </a:p>
          <a:p>
            <a:endParaRPr lang="en-US" sz="2000" dirty="0">
              <a:latin typeface="Roboto" charset="0"/>
              <a:ea typeface="Roboto" charset="0"/>
              <a:cs typeface="Roboto" charset="0"/>
            </a:endParaRPr>
          </a:p>
          <a:p>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1345409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6451" y="639712"/>
            <a:ext cx="9228749"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Learning Objectives (cont’d)</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3" name="Straight Connector 2"/>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5" name="Content Placeholder 2"/>
          <p:cNvSpPr txBox="1">
            <a:spLocks/>
          </p:cNvSpPr>
          <p:nvPr/>
        </p:nvSpPr>
        <p:spPr>
          <a:xfrm>
            <a:off x="1066800" y="1892968"/>
            <a:ext cx="10058400" cy="4459706"/>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startAt="6"/>
            </a:pPr>
            <a:r>
              <a:rPr lang="en-US" sz="2400" dirty="0">
                <a:latin typeface="Helvetica" panose="020B0604020202020204" pitchFamily="34" charset="0"/>
                <a:ea typeface="Roboto" charset="0"/>
                <a:cs typeface="Helvetica" panose="020B0604020202020204" pitchFamily="34" charset="0"/>
              </a:rPr>
              <a:t>Discuss how Netflix is attempting to create competitive advantage through catalog offerings despite not being able to secure a “longest tail.”</a:t>
            </a:r>
          </a:p>
          <a:p>
            <a:pPr marL="457200" indent="-457200">
              <a:buFont typeface="+mj-lt"/>
              <a:buAutoNum type="arabicPeriod" startAt="6"/>
            </a:pPr>
            <a:r>
              <a:rPr lang="en-US" sz="2400" dirty="0">
                <a:latin typeface="Helvetica" panose="020B0604020202020204" pitchFamily="34" charset="0"/>
                <a:ea typeface="Roboto" charset="0"/>
                <a:cs typeface="Helvetica" panose="020B0604020202020204" pitchFamily="34" charset="0"/>
              </a:rPr>
              <a:t>Identify opportunities for Netflix to further strengthen and leverage its data asset, and detail how the asset can offer the firm competitive advantage.</a:t>
            </a:r>
          </a:p>
          <a:p>
            <a:pPr marL="457200" indent="-457200">
              <a:buFont typeface="+mj-lt"/>
              <a:buAutoNum type="arabicPeriod" startAt="6"/>
            </a:pPr>
            <a:r>
              <a:rPr lang="en-US" sz="2400" dirty="0">
                <a:latin typeface="Helvetica" panose="020B0604020202020204" pitchFamily="34" charset="0"/>
                <a:ea typeface="Roboto" charset="0"/>
                <a:cs typeface="Helvetica" panose="020B0604020202020204" pitchFamily="34" charset="0"/>
              </a:rPr>
              <a:t>Understand that while scale in DVD-by-mail differs from scale in streaming, some scale advantages may be achievable.</a:t>
            </a:r>
          </a:p>
          <a:p>
            <a:pPr marL="457200" indent="-457200">
              <a:buFont typeface="+mj-lt"/>
              <a:buAutoNum type="arabicPeriod" startAt="6"/>
            </a:pPr>
            <a:r>
              <a:rPr lang="en-US" sz="2400" dirty="0">
                <a:latin typeface="Helvetica" panose="020B0604020202020204" pitchFamily="34" charset="0"/>
                <a:ea typeface="Roboto" charset="0"/>
                <a:cs typeface="Helvetica" panose="020B0604020202020204" pitchFamily="34" charset="0"/>
              </a:rPr>
              <a:t>Understand opportunities and challenges as Netflix seeks to expand its subscription streaming offerings to international markets.</a:t>
            </a:r>
          </a:p>
          <a:p>
            <a:endParaRPr lang="en-US" sz="2000" dirty="0">
              <a:latin typeface="Roboto" charset="0"/>
              <a:ea typeface="Roboto" charset="0"/>
              <a:cs typeface="Roboto" charset="0"/>
            </a:endParaRPr>
          </a:p>
          <a:p>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1442063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6451" y="626791"/>
            <a:ext cx="9228749"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Learning Objectives (cont’d)</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3" name="Straight Connector 2"/>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5" name="Content Placeholder 2"/>
          <p:cNvSpPr txBox="1">
            <a:spLocks/>
          </p:cNvSpPr>
          <p:nvPr/>
        </p:nvSpPr>
        <p:spPr>
          <a:xfrm>
            <a:off x="1066800" y="1860883"/>
            <a:ext cx="10058400" cy="4315327"/>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startAt="10"/>
            </a:pPr>
            <a:r>
              <a:rPr lang="en-US" sz="2400" dirty="0">
                <a:latin typeface="Helvetica" panose="020B0604020202020204" pitchFamily="34" charset="0"/>
                <a:ea typeface="Roboto" charset="0"/>
                <a:cs typeface="Helvetica" panose="020B0604020202020204" pitchFamily="34" charset="0"/>
              </a:rPr>
              <a:t>Recognize how Netflix made streaming widely available on products offered by many different consumer electronics firms and why the Netflix approach offers advantages over offerings from Apple or other consumer-electronics firms.</a:t>
            </a:r>
          </a:p>
          <a:p>
            <a:pPr marL="457200" indent="-457200">
              <a:buFont typeface="+mj-lt"/>
              <a:buAutoNum type="arabicPeriod" startAt="10"/>
            </a:pPr>
            <a:r>
              <a:rPr lang="en-US" sz="2400" dirty="0">
                <a:latin typeface="Helvetica" panose="020B0604020202020204" pitchFamily="34" charset="0"/>
                <a:ea typeface="Roboto" charset="0"/>
                <a:cs typeface="Helvetica" panose="020B0604020202020204" pitchFamily="34" charset="0"/>
              </a:rPr>
              <a:t>Identify the major issues driving what is widely considered to have been a disastrous rollout and recall of the Qwikster service, and intelligently discuss options that may have limited the fallout in transitioning the firm’s business.</a:t>
            </a:r>
          </a:p>
          <a:p>
            <a:pPr marL="457200" indent="-457200">
              <a:buFont typeface="+mj-lt"/>
              <a:buAutoNum type="arabicPeriod" startAt="10"/>
            </a:pPr>
            <a:r>
              <a:rPr lang="en-US" sz="2400" dirty="0">
                <a:latin typeface="Helvetica" panose="020B0604020202020204" pitchFamily="34" charset="0"/>
                <a:ea typeface="Roboto" charset="0"/>
                <a:cs typeface="Helvetica" panose="020B0604020202020204" pitchFamily="34" charset="0"/>
              </a:rPr>
              <a:t>Describe crowdsourcing and discuss the positive benefits from code contests that Netflix has conducted.</a:t>
            </a:r>
          </a:p>
          <a:p>
            <a:endParaRPr lang="en-US" sz="2000" dirty="0">
              <a:latin typeface="Roboto" charset="0"/>
              <a:ea typeface="Roboto" charset="0"/>
              <a:cs typeface="Roboto" charset="0"/>
            </a:endParaRPr>
          </a:p>
          <a:p>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672580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28536" y="613354"/>
            <a:ext cx="9937448" cy="5805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Atoms to Bits</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6" name="Text Placeholder 3"/>
          <p:cNvSpPr txBox="1">
            <a:spLocks/>
          </p:cNvSpPr>
          <p:nvPr/>
        </p:nvSpPr>
        <p:spPr>
          <a:xfrm>
            <a:off x="1066800" y="1609725"/>
            <a:ext cx="10172700" cy="4552950"/>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ea typeface="Roboto" charset="0"/>
                <a:cs typeface="Helvetica" panose="020B0604020202020204" pitchFamily="34" charset="0"/>
              </a:rPr>
              <a:t>The phrase atoms to bits represents the shift from physical products to digital products.</a:t>
            </a:r>
          </a:p>
          <a:p>
            <a:r>
              <a:rPr lang="en-US" sz="2400" dirty="0">
                <a:latin typeface="Helvetica" panose="020B0604020202020204" pitchFamily="34" charset="0"/>
                <a:ea typeface="Roboto" charset="0"/>
                <a:cs typeface="Helvetica" panose="020B0604020202020204" pitchFamily="34" charset="0"/>
              </a:rPr>
              <a:t>In the case of Netflix, the shift from DVD-by-mail to the streaming business poses new challenges: </a:t>
            </a:r>
          </a:p>
          <a:p>
            <a:pPr lvl="1"/>
            <a:r>
              <a:rPr lang="en-US" sz="2000" dirty="0">
                <a:latin typeface="Helvetica" panose="020B0604020202020204" pitchFamily="34" charset="0"/>
                <a:ea typeface="Roboto" charset="0"/>
                <a:cs typeface="Helvetica" panose="020B0604020202020204" pitchFamily="34" charset="0"/>
              </a:rPr>
              <a:t>Content availability </a:t>
            </a:r>
          </a:p>
          <a:p>
            <a:pPr lvl="1"/>
            <a:r>
              <a:rPr lang="en-US" sz="2000" dirty="0">
                <a:latin typeface="Helvetica" panose="020B0604020202020204" pitchFamily="34" charset="0"/>
                <a:ea typeface="Roboto" charset="0"/>
                <a:cs typeface="Helvetica" panose="020B0604020202020204" pitchFamily="34" charset="0"/>
              </a:rPr>
              <a:t>Content acquisition costs</a:t>
            </a:r>
          </a:p>
          <a:p>
            <a:pPr lvl="1"/>
            <a:r>
              <a:rPr lang="en-US" sz="2000" dirty="0">
                <a:latin typeface="Helvetica" panose="020B0604020202020204" pitchFamily="34" charset="0"/>
                <a:ea typeface="Roboto" charset="0"/>
                <a:cs typeface="Helvetica" panose="020B0604020202020204" pitchFamily="34" charset="0"/>
              </a:rPr>
              <a:t>The legal and regulatory environment</a:t>
            </a:r>
          </a:p>
          <a:p>
            <a:pPr lvl="1"/>
            <a:r>
              <a:rPr lang="en-US" sz="2000" dirty="0">
                <a:latin typeface="Helvetica" panose="020B0604020202020204" pitchFamily="34" charset="0"/>
                <a:ea typeface="Roboto" charset="0"/>
                <a:cs typeface="Helvetica" panose="020B0604020202020204" pitchFamily="34" charset="0"/>
              </a:rPr>
              <a:t>Potential opportunities for revenue and expansion</a:t>
            </a:r>
          </a:p>
          <a:p>
            <a:pPr lvl="1"/>
            <a:r>
              <a:rPr lang="en-US" sz="2000" dirty="0">
                <a:latin typeface="Helvetica" panose="020B0604020202020204" pitchFamily="34" charset="0"/>
                <a:ea typeface="Roboto" charset="0"/>
                <a:cs typeface="Helvetica" panose="020B0604020202020204" pitchFamily="34" charset="0"/>
              </a:rPr>
              <a:t>Potential partners</a:t>
            </a:r>
          </a:p>
          <a:p>
            <a:pPr lvl="1"/>
            <a:r>
              <a:rPr lang="en-US" sz="2000" dirty="0">
                <a:latin typeface="Helvetica" panose="020B0604020202020204" pitchFamily="34" charset="0"/>
                <a:ea typeface="Roboto" charset="0"/>
                <a:cs typeface="Helvetica" panose="020B0604020202020204" pitchFamily="34" charset="0"/>
              </a:rPr>
              <a:t>Competitors and their motivation</a:t>
            </a:r>
          </a:p>
          <a:p>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1432262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6452" y="614650"/>
            <a:ext cx="9937448"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The Qwikster Debacle</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3" name="Straight Connector 2"/>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5" name="Content Placeholder 5"/>
          <p:cNvSpPr txBox="1">
            <a:spLocks/>
          </p:cNvSpPr>
          <p:nvPr/>
        </p:nvSpPr>
        <p:spPr>
          <a:xfrm>
            <a:off x="1014961" y="1860884"/>
            <a:ext cx="10110239" cy="4087867"/>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ea typeface="Roboto" charset="0"/>
                <a:cs typeface="Helvetica" panose="020B0604020202020204" pitchFamily="34" charset="0"/>
              </a:rPr>
              <a:t>Firm was split into two distinct services. </a:t>
            </a:r>
          </a:p>
          <a:p>
            <a:pPr lvl="1"/>
            <a:r>
              <a:rPr lang="en-US" sz="2000" dirty="0">
                <a:latin typeface="Helvetica" panose="020B0604020202020204" pitchFamily="34" charset="0"/>
                <a:ea typeface="Roboto" charset="0"/>
                <a:cs typeface="Helvetica" panose="020B0604020202020204" pitchFamily="34" charset="0"/>
              </a:rPr>
              <a:t>Internet-based streaming </a:t>
            </a:r>
          </a:p>
          <a:p>
            <a:pPr lvl="1"/>
            <a:r>
              <a:rPr lang="en-US" sz="2000" dirty="0">
                <a:latin typeface="Helvetica" panose="020B0604020202020204" pitchFamily="34" charset="0"/>
                <a:ea typeface="Roboto" charset="0"/>
                <a:cs typeface="Helvetica" panose="020B0604020202020204" pitchFamily="34" charset="0"/>
              </a:rPr>
              <a:t>Traditional DVD-by-mail, which was renamed Qwikster</a:t>
            </a:r>
          </a:p>
          <a:p>
            <a:r>
              <a:rPr lang="en-US" sz="2400" dirty="0">
                <a:latin typeface="Helvetica" panose="020B0604020202020204" pitchFamily="34" charset="0"/>
                <a:ea typeface="Roboto" charset="0"/>
                <a:cs typeface="Helvetica" panose="020B0604020202020204" pitchFamily="34" charset="0"/>
              </a:rPr>
              <a:t>Transition from a DVD-based service to Internet-based video streaming business resulted in:</a:t>
            </a:r>
          </a:p>
          <a:p>
            <a:pPr lvl="1"/>
            <a:r>
              <a:rPr lang="en-US" sz="2000" dirty="0">
                <a:latin typeface="Helvetica" panose="020B0604020202020204" pitchFamily="34" charset="0"/>
                <a:ea typeface="Roboto" charset="0"/>
                <a:cs typeface="Helvetica" panose="020B0604020202020204" pitchFamily="34" charset="0"/>
              </a:rPr>
              <a:t>Drop in customer base</a:t>
            </a:r>
          </a:p>
          <a:p>
            <a:pPr lvl="1"/>
            <a:r>
              <a:rPr lang="en-US" sz="2000" dirty="0">
                <a:latin typeface="Helvetica" panose="020B0604020202020204" pitchFamily="34" charset="0"/>
                <a:ea typeface="Roboto" charset="0"/>
                <a:cs typeface="Helvetica" panose="020B0604020202020204" pitchFamily="34" charset="0"/>
              </a:rPr>
              <a:t>Drastic fall of share prices </a:t>
            </a:r>
          </a:p>
        </p:txBody>
      </p:sp>
    </p:spTree>
    <p:extLst>
      <p:ext uri="{BB962C8B-B14F-4D97-AF65-F5344CB8AC3E}">
        <p14:creationId xmlns:p14="http://schemas.microsoft.com/office/powerpoint/2010/main" val="832041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435600"/>
          </a:xfrm>
          <a:prstGeom prst="rect">
            <a:avLst/>
          </a:prstGeom>
          <a:solidFill>
            <a:srgbClr val="00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A7"/>
              </a:solidFill>
            </a:endParaRPr>
          </a:p>
        </p:txBody>
      </p:sp>
      <p:sp>
        <p:nvSpPr>
          <p:cNvPr id="3" name="Content Placeholder 2"/>
          <p:cNvSpPr>
            <a:spLocks noGrp="1"/>
          </p:cNvSpPr>
          <p:nvPr>
            <p:ph idx="4294967295"/>
          </p:nvPr>
        </p:nvSpPr>
        <p:spPr>
          <a:xfrm>
            <a:off x="211666" y="1994959"/>
            <a:ext cx="10515600" cy="3152775"/>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Helvetica" charset="0"/>
                <a:ea typeface="Helvetica" charset="0"/>
                <a:cs typeface="Helvetica"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lang="en-US" sz="1600" dirty="0">
                <a:solidFill>
                  <a:schemeClr val="bg1"/>
                </a:solidFill>
                <a:latin typeface="Helvetica" charset="0"/>
                <a:ea typeface="Helvetica" charset="0"/>
                <a:cs typeface="Helvetica" charset="0"/>
              </a:rPr>
              <a:t>FLATWORLD</a:t>
            </a:r>
          </a:p>
          <a:p>
            <a:pPr marL="0" marR="0" lvl="0" indent="0" defTabSz="914400" eaLnBrk="1" fontAlgn="auto" latinLnBrk="0" hangingPunct="1">
              <a:lnSpc>
                <a:spcPct val="100000"/>
              </a:lnSpc>
              <a:spcBef>
                <a:spcPts val="0"/>
              </a:spcBef>
              <a:spcAft>
                <a:spcPts val="1200"/>
              </a:spcAft>
              <a:buClrTx/>
              <a:buSzTx/>
              <a:buFontTx/>
              <a:buNone/>
              <a:tabLst/>
              <a:defRPr/>
            </a:pPr>
            <a:endParaRPr lang="en-US" sz="1600" dirty="0">
              <a:solidFill>
                <a:schemeClr val="bg1"/>
              </a:solidFill>
              <a:latin typeface="Helvetica" charset="0"/>
              <a:ea typeface="Helvetica" charset="0"/>
              <a:cs typeface="Helvetica" charset="0"/>
            </a:endParaRPr>
          </a:p>
          <a:p>
            <a:pPr marL="0" marR="0" lvl="0" indent="0" defTabSz="914400" eaLnBrk="1" fontAlgn="auto" latinLnBrk="0" hangingPunct="1">
              <a:lnSpc>
                <a:spcPct val="100000"/>
              </a:lnSpc>
              <a:spcBef>
                <a:spcPts val="0"/>
              </a:spcBef>
              <a:spcAft>
                <a:spcPts val="1200"/>
              </a:spcAft>
              <a:buClrTx/>
              <a:buSzTx/>
              <a:buFontTx/>
              <a:buNone/>
              <a:tabLst/>
              <a:defRPr/>
            </a:pPr>
            <a:r>
              <a:rPr lang="en-US" sz="1600" dirty="0">
                <a:solidFill>
                  <a:schemeClr val="bg1"/>
                </a:solidFill>
                <a:latin typeface="Helvetica" charset="0"/>
                <a:ea typeface="Helvetica" charset="0"/>
                <a:cs typeface="Helvetica" charset="0"/>
              </a:rPr>
              <a:t>©2020 BY FLATWORLD. ALL RIGHTS RESERVED. YOUR USE OF THIS WORK IS SUBJECT TO THE LICENSE AGREEMENT AVAILABLE.</a:t>
            </a:r>
          </a:p>
          <a:p>
            <a:pPr marL="0" marR="0" lvl="0" indent="0" defTabSz="914400" eaLnBrk="1" fontAlgn="auto" latinLnBrk="0" hangingPunct="1">
              <a:lnSpc>
                <a:spcPct val="100000"/>
              </a:lnSpc>
              <a:spcBef>
                <a:spcPts val="0"/>
              </a:spcBef>
              <a:spcAft>
                <a:spcPts val="1200"/>
              </a:spcAft>
              <a:buClrTx/>
              <a:buSzTx/>
              <a:buFontTx/>
              <a:buNone/>
              <a:tabLst/>
              <a:defRPr/>
            </a:pPr>
            <a:r>
              <a:rPr lang="en-US" sz="1600" dirty="0">
                <a:solidFill>
                  <a:schemeClr val="bg1"/>
                </a:solidFill>
                <a:latin typeface="Helvetica" charset="0"/>
                <a:ea typeface="Helvetica" charset="0"/>
                <a:cs typeface="Helvetica" charset="0"/>
              </a:rPr>
              <a:t>USED, MODIFIED, OR REPRODUCED IN ANY FORM BY ANY MEANS EXCEPT AS EXPRESSLY PERMITTED UNDER THE LICENSING AGREEMENT.</a:t>
            </a:r>
          </a:p>
        </p:txBody>
      </p:sp>
    </p:spTree>
    <p:extLst>
      <p:ext uri="{BB962C8B-B14F-4D97-AF65-F5344CB8AC3E}">
        <p14:creationId xmlns:p14="http://schemas.microsoft.com/office/powerpoint/2010/main" val="225166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6452" y="614648"/>
            <a:ext cx="9937448"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Digital Products and Marginal Costs</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3" name="Straight Connector 2"/>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5" name="TextBox 4"/>
          <p:cNvSpPr txBox="1"/>
          <p:nvPr/>
        </p:nvSpPr>
        <p:spPr>
          <a:xfrm>
            <a:off x="1066800" y="1754672"/>
            <a:ext cx="10058400" cy="4462760"/>
          </a:xfrm>
          <a:prstGeom prst="rect">
            <a:avLst/>
          </a:prstGeom>
          <a:noFill/>
        </p:spPr>
        <p:txBody>
          <a:bodyPr wrap="square" rtlCol="0">
            <a:spAutoFit/>
          </a:bodyPr>
          <a:lstStyle/>
          <a:p>
            <a:pPr marL="285750" indent="-285750">
              <a:buFont typeface="Arial" charset="0"/>
              <a:buChar char="•"/>
            </a:pPr>
            <a:r>
              <a:rPr lang="en-US" sz="2400" b="1" dirty="0">
                <a:solidFill>
                  <a:srgbClr val="006CA7"/>
                </a:solidFill>
                <a:latin typeface="Helvetica" panose="020B0604020202020204" pitchFamily="34" charset="0"/>
                <a:ea typeface="Roboto" charset="0"/>
                <a:cs typeface="Helvetica" panose="020B0604020202020204" pitchFamily="34" charset="0"/>
              </a:rPr>
              <a:t>fixed costs</a:t>
            </a:r>
            <a:r>
              <a:rPr lang="en-US" sz="2400" dirty="0">
                <a:solidFill>
                  <a:srgbClr val="006CA7"/>
                </a:solidFill>
                <a:latin typeface="Helvetica" panose="020B0604020202020204" pitchFamily="34" charset="0"/>
                <a:ea typeface="Roboto" charset="0"/>
                <a:cs typeface="Helvetica" panose="020B0604020202020204" pitchFamily="34" charset="0"/>
              </a:rPr>
              <a:t>: </a:t>
            </a:r>
            <a:r>
              <a:rPr lang="en-US" sz="2400" dirty="0">
                <a:latin typeface="Helvetica" panose="020B0604020202020204" pitchFamily="34" charset="0"/>
                <a:ea typeface="Roboto" charset="0"/>
                <a:cs typeface="Helvetica" panose="020B0604020202020204" pitchFamily="34" charset="0"/>
              </a:rPr>
              <a:t>Costs that do not vary according to production volume.</a:t>
            </a:r>
          </a:p>
          <a:p>
            <a:pPr marL="285750" indent="-285750">
              <a:buFont typeface="Arial" charset="0"/>
              <a:buChar char="•"/>
            </a:pPr>
            <a:r>
              <a:rPr lang="en-US" sz="2400" b="1" dirty="0">
                <a:solidFill>
                  <a:srgbClr val="006CA7"/>
                </a:solidFill>
                <a:latin typeface="Helvetica" panose="020B0604020202020204" pitchFamily="34" charset="0"/>
                <a:ea typeface="Roboto" charset="0"/>
                <a:cs typeface="Helvetica" panose="020B0604020202020204" pitchFamily="34" charset="0"/>
              </a:rPr>
              <a:t>marginal costs: </a:t>
            </a:r>
            <a:r>
              <a:rPr lang="en-US" sz="2400" dirty="0">
                <a:latin typeface="Helvetica" panose="020B0604020202020204" pitchFamily="34" charset="0"/>
                <a:ea typeface="Roboto" charset="0"/>
                <a:cs typeface="Helvetica" panose="020B0604020202020204" pitchFamily="34" charset="0"/>
              </a:rPr>
              <a:t>Costs associated with each individual unit produced.</a:t>
            </a:r>
          </a:p>
          <a:p>
            <a:pPr marL="742950" lvl="1" indent="-285750">
              <a:buFont typeface="Arial" charset="0"/>
              <a:buChar char="•"/>
            </a:pPr>
            <a:r>
              <a:rPr lang="en-US" sz="2000" dirty="0">
                <a:latin typeface="Helvetica" panose="020B0604020202020204" pitchFamily="34" charset="0"/>
                <a:ea typeface="Roboto" charset="0"/>
                <a:cs typeface="Helvetica" panose="020B0604020202020204" pitchFamily="34" charset="0"/>
              </a:rPr>
              <a:t>Marginal costs are (effectively) zero for </a:t>
            </a:r>
            <a:r>
              <a:rPr lang="en-US" sz="2000" i="1" dirty="0">
                <a:latin typeface="Helvetica" panose="020B0604020202020204" pitchFamily="34" charset="0"/>
                <a:ea typeface="Roboto" charset="0"/>
                <a:cs typeface="Helvetica" panose="020B0604020202020204" pitchFamily="34" charset="0"/>
              </a:rPr>
              <a:t>content owners</a:t>
            </a:r>
            <a:r>
              <a:rPr lang="en-US" sz="2000" dirty="0">
                <a:latin typeface="Helvetica" panose="020B0604020202020204" pitchFamily="34" charset="0"/>
                <a:ea typeface="Roboto" charset="0"/>
                <a:cs typeface="Helvetica" panose="020B0604020202020204" pitchFamily="34" charset="0"/>
              </a:rPr>
              <a:t>—when Disney spends over $300 million to make an Avengers sequel, it does that only once (all fixed costs). But Netflix never owned Avengers, so it needs to license any titles that it doesn’t own. </a:t>
            </a:r>
          </a:p>
          <a:p>
            <a:pPr marL="285750" indent="-285750">
              <a:buFont typeface="Arial" charset="0"/>
              <a:buChar char="•"/>
            </a:pPr>
            <a:r>
              <a:rPr lang="en-US" sz="2400" dirty="0">
                <a:latin typeface="Helvetica" panose="020B0604020202020204" pitchFamily="34" charset="0"/>
                <a:ea typeface="Roboto" charset="0"/>
                <a:cs typeface="Helvetica" panose="020B0604020202020204" pitchFamily="34" charset="0"/>
              </a:rPr>
              <a:t>Costs associated with digital distribution</a:t>
            </a:r>
          </a:p>
          <a:p>
            <a:pPr marL="742950" lvl="1" indent="-285750">
              <a:buFont typeface="Arial" charset="0"/>
              <a:buChar char="•"/>
            </a:pPr>
            <a:r>
              <a:rPr lang="en-US" sz="2000" dirty="0">
                <a:latin typeface="Helvetica" panose="020B0604020202020204" pitchFamily="34" charset="0"/>
                <a:ea typeface="Roboto" charset="0"/>
                <a:cs typeface="Helvetica" panose="020B0604020202020204" pitchFamily="34" charset="0"/>
              </a:rPr>
              <a:t>Fees to telecommunications providers that connect them to the Internet (the more a firm transmits, the more it typically has to pay)</a:t>
            </a:r>
          </a:p>
          <a:p>
            <a:pPr marL="742950" lvl="1" indent="-285750">
              <a:buFont typeface="Arial" charset="0"/>
              <a:buChar char="•"/>
            </a:pPr>
            <a:r>
              <a:rPr lang="en-US" sz="2000" dirty="0">
                <a:latin typeface="Helvetica" panose="020B0604020202020204" pitchFamily="34" charset="0"/>
                <a:ea typeface="Roboto" charset="0"/>
                <a:cs typeface="Helvetica" panose="020B0604020202020204" pitchFamily="34" charset="0"/>
              </a:rPr>
              <a:t>Cost of running programs on the servers of other companies</a:t>
            </a:r>
          </a:p>
          <a:p>
            <a:pPr marL="1200150" lvl="2" indent="-285750">
              <a:buFont typeface="Arial" charset="0"/>
              <a:buChar char="•"/>
            </a:pPr>
            <a:r>
              <a:rPr lang="en-US" dirty="0">
                <a:latin typeface="Helvetica" panose="020B0604020202020204" pitchFamily="34" charset="0"/>
                <a:ea typeface="Roboto" charset="0"/>
                <a:cs typeface="Helvetica" panose="020B0604020202020204" pitchFamily="34" charset="0"/>
              </a:rPr>
              <a:t>For example, to deliver streaming video, Netflix actually uses computers provided by the cloud computing services of Amazon (making Amazon and Netflix both partners and competitors, a phenomenon often referred to as </a:t>
            </a:r>
            <a:r>
              <a:rPr lang="en-US" b="1" dirty="0">
                <a:solidFill>
                  <a:srgbClr val="006CA7"/>
                </a:solidFill>
                <a:latin typeface="Helvetica" panose="020B0604020202020204" pitchFamily="34" charset="0"/>
                <a:ea typeface="Roboto" charset="0"/>
                <a:cs typeface="Helvetica" panose="020B0604020202020204" pitchFamily="34" charset="0"/>
              </a:rPr>
              <a:t>coopetition (or frenemies): </a:t>
            </a:r>
            <a:r>
              <a:rPr lang="en-US" dirty="0">
                <a:latin typeface="Helvetica" panose="020B0604020202020204" pitchFamily="34" charset="0"/>
                <a:ea typeface="Roboto" charset="0"/>
                <a:cs typeface="Helvetica" panose="020B0604020202020204" pitchFamily="34" charset="0"/>
              </a:rPr>
              <a:t>Situation where firms may both cooperate and compete with one another.</a:t>
            </a:r>
          </a:p>
        </p:txBody>
      </p:sp>
    </p:spTree>
    <p:extLst>
      <p:ext uri="{BB962C8B-B14F-4D97-AF65-F5344CB8AC3E}">
        <p14:creationId xmlns:p14="http://schemas.microsoft.com/office/powerpoint/2010/main" val="170790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23021" y="326682"/>
            <a:ext cx="9202178" cy="8740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Content Acquisition: Escalating Costs, Limited </a:t>
            </a:r>
            <a:br>
              <a:rPr lang="en-US" altLang="en-US" sz="3200" dirty="0">
                <a:latin typeface="Helvetica" panose="020B0604020202020204" pitchFamily="34" charset="0"/>
                <a:ea typeface="Roboto" charset="0"/>
                <a:cs typeface="Helvetica" panose="020B0604020202020204" pitchFamily="34" charset="0"/>
              </a:rPr>
            </a:br>
            <a:r>
              <a:rPr lang="en-US" altLang="en-US" sz="3200" dirty="0">
                <a:latin typeface="Helvetica" panose="020B0604020202020204" pitchFamily="34" charset="0"/>
                <a:ea typeface="Roboto" charset="0"/>
                <a:cs typeface="Helvetica" panose="020B0604020202020204" pitchFamily="34" charset="0"/>
              </a:rPr>
              <a:t>Availability, and the “Long-enough Tail”</a:t>
            </a:r>
          </a:p>
        </p:txBody>
      </p:sp>
      <p:cxnSp>
        <p:nvCxnSpPr>
          <p:cNvPr id="3" name="Straight Connector 2"/>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5" name="Content Placeholder 5"/>
          <p:cNvSpPr txBox="1">
            <a:spLocks/>
          </p:cNvSpPr>
          <p:nvPr/>
        </p:nvSpPr>
        <p:spPr>
          <a:xfrm>
            <a:off x="1066800" y="1876925"/>
            <a:ext cx="10058399" cy="4027973"/>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a:solidFill>
                  <a:srgbClr val="006CA7"/>
                </a:solidFill>
                <a:latin typeface="Helvetica" panose="020B0604020202020204" pitchFamily="34" charset="0"/>
                <a:ea typeface="Roboto" charset="0"/>
                <a:cs typeface="Helvetica" panose="020B0604020202020204" pitchFamily="34" charset="0"/>
              </a:rPr>
              <a:t>First Sale Doctrine</a:t>
            </a:r>
            <a:r>
              <a:rPr lang="en-US" sz="2400" dirty="0">
                <a:solidFill>
                  <a:srgbClr val="006CA7"/>
                </a:solidFill>
                <a:latin typeface="Helvetica" panose="020B0604020202020204" pitchFamily="34" charset="0"/>
                <a:ea typeface="Roboto" charset="0"/>
                <a:cs typeface="Helvetica" panose="020B0604020202020204" pitchFamily="34" charset="0"/>
              </a:rPr>
              <a:t>: </a:t>
            </a:r>
            <a:r>
              <a:rPr lang="en-US" sz="2400" dirty="0">
                <a:latin typeface="Helvetica" panose="020B0604020202020204" pitchFamily="34" charset="0"/>
                <a:ea typeface="Roboto" charset="0"/>
                <a:cs typeface="Helvetica" panose="020B0604020202020204" pitchFamily="34" charset="0"/>
              </a:rPr>
              <a:t>Ruling that states that a firm can distribute physical copies of legally acquired copyright-protected products.</a:t>
            </a:r>
          </a:p>
          <a:p>
            <a:pPr lvl="1"/>
            <a:r>
              <a:rPr lang="en-US" sz="2000" dirty="0">
                <a:latin typeface="Helvetica" panose="020B0604020202020204" pitchFamily="34" charset="0"/>
                <a:ea typeface="Roboto" charset="0"/>
                <a:cs typeface="Helvetica" panose="020B0604020202020204" pitchFamily="34" charset="0"/>
              </a:rPr>
              <a:t>Allows firms to lend or rent products.</a:t>
            </a:r>
          </a:p>
          <a:p>
            <a:pPr lvl="1"/>
            <a:r>
              <a:rPr lang="en-US" sz="2000" dirty="0">
                <a:latin typeface="Helvetica" panose="020B0604020202020204" pitchFamily="34" charset="0"/>
                <a:ea typeface="Roboto" charset="0"/>
                <a:cs typeface="Helvetica" panose="020B0604020202020204" pitchFamily="34" charset="0"/>
              </a:rPr>
              <a:t>Applicable only to the atoms of the physical product and not to the bits needed in streaming.</a:t>
            </a:r>
          </a:p>
          <a:p>
            <a:r>
              <a:rPr lang="en-US" sz="2400" b="1" dirty="0">
                <a:solidFill>
                  <a:srgbClr val="006CA7"/>
                </a:solidFill>
                <a:latin typeface="Helvetica" panose="020B0604020202020204" pitchFamily="34" charset="0"/>
                <a:ea typeface="Roboto" charset="0"/>
                <a:cs typeface="Helvetica" panose="020B0604020202020204" pitchFamily="34" charset="0"/>
              </a:rPr>
              <a:t>windowing:</a:t>
            </a:r>
            <a:r>
              <a:rPr lang="en-US" sz="2400" dirty="0">
                <a:solidFill>
                  <a:srgbClr val="006CA7"/>
                </a:solidFill>
                <a:latin typeface="Helvetica" panose="020B0604020202020204" pitchFamily="34" charset="0"/>
                <a:ea typeface="Roboto" charset="0"/>
                <a:cs typeface="Helvetica" panose="020B0604020202020204" pitchFamily="34" charset="0"/>
              </a:rPr>
              <a:t> </a:t>
            </a:r>
            <a:r>
              <a:rPr lang="en-US" sz="2400" dirty="0">
                <a:latin typeface="Helvetica" panose="020B0604020202020204" pitchFamily="34" charset="0"/>
                <a:ea typeface="Roboto" charset="0"/>
                <a:cs typeface="Helvetica" panose="020B0604020202020204" pitchFamily="34" charset="0"/>
              </a:rPr>
              <a:t>Content is available to a given distribution channel for a specified time window.</a:t>
            </a:r>
          </a:p>
          <a:p>
            <a:pPr lvl="1"/>
            <a:r>
              <a:rPr lang="en-US" sz="2000" dirty="0">
                <a:latin typeface="Helvetica" panose="020B0604020202020204" pitchFamily="34" charset="0"/>
                <a:ea typeface="Roboto" charset="0"/>
                <a:cs typeface="Helvetica" panose="020B0604020202020204" pitchFamily="34" charset="0"/>
              </a:rPr>
              <a:t>Usually under a different revenue model (ticket or disc sales, and license fees for broadcast).</a:t>
            </a:r>
          </a:p>
          <a:p>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527060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08746" y="629396"/>
            <a:ext cx="9937448"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latin typeface="Helvetica" panose="020B0604020202020204" pitchFamily="34" charset="0"/>
                <a:ea typeface="Roboto" charset="0"/>
                <a:cs typeface="Helvetica" panose="020B0604020202020204" pitchFamily="34" charset="0"/>
              </a:rPr>
              <a:t>Figure 4.3: Film </a:t>
            </a:r>
            <a:r>
              <a:rPr lang="en-US" altLang="en-US" sz="3200" dirty="0">
                <a:latin typeface="Helvetica" panose="020B0604020202020204" pitchFamily="34" charset="0"/>
                <a:ea typeface="Roboto" charset="0"/>
                <a:cs typeface="Helvetica" panose="020B0604020202020204" pitchFamily="34" charset="0"/>
              </a:rPr>
              <a:t>Release Windows</a:t>
            </a:r>
          </a:p>
        </p:txBody>
      </p:sp>
      <p:cxnSp>
        <p:nvCxnSpPr>
          <p:cNvPr id="3" name="Straight Connector 2"/>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7083" y="1696019"/>
            <a:ext cx="7912363" cy="4816221"/>
          </a:xfrm>
          <a:prstGeom prst="rect">
            <a:avLst/>
          </a:prstGeom>
        </p:spPr>
      </p:pic>
    </p:spTree>
    <p:extLst>
      <p:ext uri="{BB962C8B-B14F-4D97-AF65-F5344CB8AC3E}">
        <p14:creationId xmlns:p14="http://schemas.microsoft.com/office/powerpoint/2010/main" val="1556856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6452" y="629395"/>
            <a:ext cx="9937448"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Supplier Power and Atoms to Bits</a:t>
            </a:r>
          </a:p>
        </p:txBody>
      </p:sp>
      <p:cxnSp>
        <p:nvCxnSpPr>
          <p:cNvPr id="3" name="Straight Connector 2"/>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5" name="Rectangle 4"/>
          <p:cNvSpPr/>
          <p:nvPr/>
        </p:nvSpPr>
        <p:spPr>
          <a:xfrm>
            <a:off x="1066800" y="1884080"/>
            <a:ext cx="10058400" cy="2616100"/>
          </a:xfrm>
          <a:prstGeom prst="rect">
            <a:avLst/>
          </a:prstGeom>
        </p:spPr>
        <p:txBody>
          <a:bodyPr wrap="square">
            <a:spAutoFit/>
          </a:bodyPr>
          <a:lstStyle/>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Studios may be at a disadvantage granting Netflix increasing power over product distribution. </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Firms that rely on one channel partner for a large portion of deals give that partner an upper hand in negotiations.</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Streaming licensing fees have become an important part of studio profitability. </a:t>
            </a:r>
          </a:p>
          <a:p>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855131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80410" y="612060"/>
            <a:ext cx="9937448"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Exclusives and Original Content</a:t>
            </a:r>
          </a:p>
        </p:txBody>
      </p:sp>
      <p:cxnSp>
        <p:nvCxnSpPr>
          <p:cNvPr id="3" name="Straight Connector 2"/>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5" name="Content Placeholder 2"/>
          <p:cNvSpPr txBox="1">
            <a:spLocks/>
          </p:cNvSpPr>
          <p:nvPr/>
        </p:nvSpPr>
        <p:spPr>
          <a:xfrm>
            <a:off x="1064688" y="1696019"/>
            <a:ext cx="10060511" cy="3999225"/>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ea typeface="Roboto" charset="0"/>
                <a:cs typeface="Helvetica" panose="020B0604020202020204" pitchFamily="34" charset="0"/>
              </a:rPr>
              <a:t>Netflix is combating rivals with exclusive content by offering exclusive content of its own.</a:t>
            </a:r>
          </a:p>
          <a:p>
            <a:pPr lvl="1"/>
            <a:r>
              <a:rPr lang="en-US" sz="2000" dirty="0">
                <a:latin typeface="Helvetica" panose="020B0604020202020204" pitchFamily="34" charset="0"/>
                <a:ea typeface="Roboto" charset="0"/>
                <a:cs typeface="Helvetica" panose="020B0604020202020204" pitchFamily="34" charset="0"/>
              </a:rPr>
              <a:t>Acquiring or developing original content is an expensive proposition.</a:t>
            </a:r>
          </a:p>
          <a:p>
            <a:pPr lvl="1"/>
            <a:r>
              <a:rPr lang="en-US" sz="2000" dirty="0">
                <a:latin typeface="Helvetica" panose="020B0604020202020204" pitchFamily="34" charset="0"/>
                <a:ea typeface="Roboto" charset="0"/>
                <a:cs typeface="Helvetica" panose="020B0604020202020204" pitchFamily="34" charset="0"/>
              </a:rPr>
              <a:t>It can give a firm exclusive first-window streaming rights, and allow Netflix to pursue additional revenue streams, such as DVD sales or licensing to other channels and services.</a:t>
            </a:r>
          </a:p>
          <a:p>
            <a:r>
              <a:rPr lang="en-US" sz="2400" dirty="0">
                <a:latin typeface="Helvetica" panose="020B0604020202020204" pitchFamily="34" charset="0"/>
                <a:ea typeface="Roboto" charset="0"/>
                <a:cs typeface="Helvetica" panose="020B0604020202020204" pitchFamily="34" charset="0"/>
              </a:rPr>
              <a:t>By 2016, it was estimated Netflix had a viewership larger than any network, including ABC, CBS, Fox, and NBC.</a:t>
            </a:r>
          </a:p>
          <a:p>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4836190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80410" y="612060"/>
            <a:ext cx="9937448"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Streaming and the Data Asset</a:t>
            </a:r>
          </a:p>
        </p:txBody>
      </p:sp>
      <p:cxnSp>
        <p:nvCxnSpPr>
          <p:cNvPr id="3" name="Straight Connector 2"/>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5" name="Content Placeholder 2"/>
          <p:cNvSpPr txBox="1">
            <a:spLocks/>
          </p:cNvSpPr>
          <p:nvPr/>
        </p:nvSpPr>
        <p:spPr>
          <a:xfrm>
            <a:off x="1066800" y="1792692"/>
            <a:ext cx="10058400" cy="4190458"/>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ea typeface="Roboto" charset="0"/>
                <a:cs typeface="Helvetica" panose="020B0604020202020204" pitchFamily="34" charset="0"/>
              </a:rPr>
              <a:t>User data is used to:</a:t>
            </a:r>
          </a:p>
          <a:p>
            <a:pPr lvl="1"/>
            <a:r>
              <a:rPr lang="en-US" sz="2000" dirty="0">
                <a:latin typeface="Helvetica" panose="020B0604020202020204" pitchFamily="34" charset="0"/>
                <a:ea typeface="Roboto" charset="0"/>
                <a:cs typeface="Helvetica" panose="020B0604020202020204" pitchFamily="34" charset="0"/>
              </a:rPr>
              <a:t>Make accurate recommendations. </a:t>
            </a:r>
          </a:p>
          <a:p>
            <a:pPr lvl="1"/>
            <a:r>
              <a:rPr lang="en-US" sz="2000" dirty="0">
                <a:latin typeface="Helvetica" panose="020B0604020202020204" pitchFamily="34" charset="0"/>
                <a:ea typeface="Roboto" charset="0"/>
                <a:cs typeface="Helvetica" panose="020B0604020202020204" pitchFamily="34" charset="0"/>
              </a:rPr>
              <a:t>Improve user interface design.</a:t>
            </a:r>
          </a:p>
          <a:p>
            <a:pPr lvl="1"/>
            <a:r>
              <a:rPr lang="en-US" sz="2000" dirty="0">
                <a:latin typeface="Helvetica" panose="020B0604020202020204" pitchFamily="34" charset="0"/>
                <a:ea typeface="Roboto" charset="0"/>
                <a:cs typeface="Helvetica" panose="020B0604020202020204" pitchFamily="34" charset="0"/>
              </a:rPr>
              <a:t>Help the firm determine the appropriate cost for acquiring content.</a:t>
            </a:r>
          </a:p>
          <a:p>
            <a:pPr lvl="1"/>
            <a:r>
              <a:rPr lang="en-US" sz="2000" dirty="0">
                <a:latin typeface="Helvetica" panose="020B0604020202020204" pitchFamily="34" charset="0"/>
                <a:ea typeface="Roboto" charset="0"/>
                <a:cs typeface="Helvetica" panose="020B0604020202020204" pitchFamily="34" charset="0"/>
              </a:rPr>
              <a:t>Shape creative decisions in original program offerings.</a:t>
            </a:r>
          </a:p>
          <a:p>
            <a:pPr lvl="1"/>
            <a:r>
              <a:rPr lang="en-US" sz="2000" dirty="0">
                <a:latin typeface="Helvetica" panose="020B0604020202020204" pitchFamily="34" charset="0"/>
                <a:ea typeface="Roboto" charset="0"/>
                <a:cs typeface="Helvetica" panose="020B0604020202020204" pitchFamily="34" charset="0"/>
              </a:rPr>
              <a:t>Make better content investments.</a:t>
            </a:r>
          </a:p>
          <a:p>
            <a:pPr lvl="1"/>
            <a:r>
              <a:rPr lang="en-US" sz="2000" dirty="0">
                <a:latin typeface="Helvetica" panose="020B0604020202020204" pitchFamily="34" charset="0"/>
                <a:ea typeface="Roboto" charset="0"/>
                <a:cs typeface="Helvetica" panose="020B0604020202020204" pitchFamily="34" charset="0"/>
              </a:rPr>
              <a:t>Inform the original content investments that Netflix is making.</a:t>
            </a:r>
          </a:p>
          <a:p>
            <a:pPr lvl="1"/>
            <a:r>
              <a:rPr lang="en-US" sz="2000" dirty="0">
                <a:latin typeface="Helvetica" panose="020B0604020202020204" pitchFamily="34" charset="0"/>
                <a:ea typeface="Roboto" charset="0"/>
                <a:cs typeface="Helvetica" panose="020B0604020202020204" pitchFamily="34" charset="0"/>
              </a:rPr>
              <a:t>Create ultra-tailored audience promotions.</a:t>
            </a:r>
          </a:p>
          <a:p>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1534426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96452" y="437671"/>
            <a:ext cx="9668904" cy="967796"/>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Disintermediation, Digital Distribution, and </a:t>
            </a:r>
            <a:br>
              <a:rPr lang="en-US" altLang="en-US" sz="3200" dirty="0">
                <a:latin typeface="Helvetica" panose="020B0604020202020204" pitchFamily="34" charset="0"/>
                <a:ea typeface="Roboto" charset="0"/>
                <a:cs typeface="Helvetica" panose="020B0604020202020204" pitchFamily="34" charset="0"/>
              </a:rPr>
            </a:br>
            <a:r>
              <a:rPr lang="en-US" altLang="en-US" sz="3200" dirty="0">
                <a:latin typeface="Helvetica" panose="020B0604020202020204" pitchFamily="34" charset="0"/>
                <a:ea typeface="Roboto" charset="0"/>
                <a:cs typeface="Helvetica" panose="020B0604020202020204" pitchFamily="34" charset="0"/>
              </a:rPr>
              <a:t>Gathering Customer Data</a:t>
            </a:r>
          </a:p>
        </p:txBody>
      </p:sp>
      <p:cxnSp>
        <p:nvCxnSpPr>
          <p:cNvPr id="3" name="Straight Connector 2"/>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6" name="Rectangle 5"/>
          <p:cNvSpPr/>
          <p:nvPr/>
        </p:nvSpPr>
        <p:spPr>
          <a:xfrm>
            <a:off x="598026" y="1696018"/>
            <a:ext cx="10527174" cy="2062103"/>
          </a:xfrm>
          <a:prstGeom prst="rect">
            <a:avLst/>
          </a:prstGeom>
        </p:spPr>
        <p:txBody>
          <a:bodyPr wrap="square">
            <a:spAutoFit/>
          </a:bodyPr>
          <a:lstStyle/>
          <a:p>
            <a:pPr marL="800100" lvl="1" indent="-342900">
              <a:buFont typeface="Arial" charset="0"/>
              <a:buChar char="•"/>
            </a:pPr>
            <a:r>
              <a:rPr lang="en-US" sz="2400" b="1" dirty="0">
                <a:solidFill>
                  <a:srgbClr val="006CA7"/>
                </a:solidFill>
                <a:latin typeface="Helvetica" charset="0"/>
                <a:ea typeface="Helvetica" charset="0"/>
                <a:cs typeface="Helvetica" charset="0"/>
              </a:rPr>
              <a:t>disintermediation: </a:t>
            </a:r>
            <a:r>
              <a:rPr lang="en-US" sz="2400" dirty="0">
                <a:latin typeface="Helvetica" charset="0"/>
                <a:ea typeface="Helvetica" charset="0"/>
                <a:cs typeface="Helvetica" charset="0"/>
              </a:rPr>
              <a:t>Removing an organization from a firm’s distribution channel, which collapses the path between supplier and customer.</a:t>
            </a:r>
            <a:endParaRPr lang="en-US" sz="2400" b="1" dirty="0">
              <a:solidFill>
                <a:srgbClr val="006CA7"/>
              </a:solidFill>
              <a:latin typeface="Helvetica" charset="0"/>
              <a:ea typeface="Helvetica" charset="0"/>
              <a:cs typeface="Helvetica" charset="0"/>
            </a:endParaRPr>
          </a:p>
          <a:p>
            <a:pPr marL="1257300" lvl="2" indent="-342900">
              <a:buFont typeface="Arial" charset="0"/>
              <a:buChar char="•"/>
            </a:pPr>
            <a:r>
              <a:rPr lang="en-US" sz="2000" dirty="0">
                <a:latin typeface="Helvetica" charset="0"/>
                <a:ea typeface="Helvetica" charset="0"/>
                <a:cs typeface="Helvetica" charset="0"/>
              </a:rPr>
              <a:t>Offers two potential benefits:</a:t>
            </a:r>
          </a:p>
          <a:p>
            <a:pPr marL="1714500" lvl="3" indent="-342900">
              <a:buFont typeface="Arial" charset="0"/>
              <a:buChar char="•"/>
            </a:pPr>
            <a:r>
              <a:rPr lang="en-US" dirty="0">
                <a:latin typeface="Helvetica" charset="0"/>
                <a:ea typeface="Helvetica" charset="0"/>
                <a:cs typeface="Helvetica" charset="0"/>
              </a:rPr>
              <a:t>Eliminates the need to share revenues with a third party.</a:t>
            </a:r>
          </a:p>
          <a:p>
            <a:pPr marL="1714500" lvl="3" indent="-342900">
              <a:buFont typeface="Arial" charset="0"/>
              <a:buChar char="•"/>
            </a:pPr>
            <a:r>
              <a:rPr lang="en-US" dirty="0">
                <a:latin typeface="Helvetica" charset="0"/>
                <a:ea typeface="Helvetica" charset="0"/>
                <a:cs typeface="Helvetica" charset="0"/>
              </a:rPr>
              <a:t>Provides exclusive access to valuable consumer data assets.</a:t>
            </a:r>
          </a:p>
        </p:txBody>
      </p:sp>
    </p:spTree>
    <p:extLst>
      <p:ext uri="{BB962C8B-B14F-4D97-AF65-F5344CB8AC3E}">
        <p14:creationId xmlns:p14="http://schemas.microsoft.com/office/powerpoint/2010/main" val="1453976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28536" y="361950"/>
            <a:ext cx="9697479" cy="104351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Streaming Changes Viewing Habits and Frees Creative Constraints</a:t>
            </a: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6" name="Rectangle 5"/>
          <p:cNvSpPr/>
          <p:nvPr/>
        </p:nvSpPr>
        <p:spPr>
          <a:xfrm>
            <a:off x="988243" y="1619250"/>
            <a:ext cx="10136957" cy="3369977"/>
          </a:xfrm>
          <a:prstGeom prst="rect">
            <a:avLst/>
          </a:prstGeom>
        </p:spPr>
        <p:txBody>
          <a:bodyPr wrap="square">
            <a:spAutoFit/>
          </a:bodyPr>
          <a:lstStyle/>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Conventional, schedule-driven television viewing is being replaced by the new “WWW”—the ability to view what you want, when you want it, on whatever screen is available.</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As apps replace channels and content is available at all times across all screens. </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The streaming experience is liberating both consumers and content creators from constraints of channel-driven “linear TV.”</a:t>
            </a:r>
          </a:p>
          <a:p>
            <a:pPr marL="800100" lvl="1" indent="-342900">
              <a:buFont typeface="Arial" charset="0"/>
              <a:buChar char="•"/>
            </a:pPr>
            <a:r>
              <a:rPr lang="en-US" sz="2000" dirty="0">
                <a:latin typeface="Helvetica" panose="020B0604020202020204" pitchFamily="34" charset="0"/>
                <a:ea typeface="Roboto" charset="0"/>
                <a:cs typeface="Helvetica" panose="020B0604020202020204" pitchFamily="34" charset="0"/>
              </a:rPr>
              <a:t>A resulting phenomenon is </a:t>
            </a:r>
            <a:r>
              <a:rPr lang="en-US" sz="2000" b="1" dirty="0">
                <a:solidFill>
                  <a:srgbClr val="006CA7"/>
                </a:solidFill>
                <a:latin typeface="Helvetica" panose="020B0604020202020204" pitchFamily="34" charset="0"/>
                <a:ea typeface="Roboto" charset="0"/>
                <a:cs typeface="Helvetica" panose="020B0604020202020204" pitchFamily="34" charset="0"/>
              </a:rPr>
              <a:t>binge-watching:</a:t>
            </a:r>
            <a:r>
              <a:rPr lang="en-US" sz="2000" dirty="0">
                <a:solidFill>
                  <a:srgbClr val="006CA7"/>
                </a:solidFill>
                <a:latin typeface="Helvetica" panose="020B0604020202020204" pitchFamily="34" charset="0"/>
                <a:ea typeface="Roboto" charset="0"/>
                <a:cs typeface="Helvetica" panose="020B0604020202020204" pitchFamily="34" charset="0"/>
              </a:rPr>
              <a:t> </a:t>
            </a:r>
            <a:r>
              <a:rPr lang="en-US" sz="2000" dirty="0">
                <a:latin typeface="Helvetica" panose="020B0604020202020204" pitchFamily="34" charset="0"/>
                <a:ea typeface="Roboto" charset="0"/>
                <a:cs typeface="Helvetica" panose="020B0604020202020204" pitchFamily="34" charset="0"/>
              </a:rPr>
              <a:t>Viewing several episodes of a program in a single sitting. </a:t>
            </a:r>
          </a:p>
        </p:txBody>
      </p:sp>
    </p:spTree>
    <p:extLst>
      <p:ext uri="{BB962C8B-B14F-4D97-AF65-F5344CB8AC3E}">
        <p14:creationId xmlns:p14="http://schemas.microsoft.com/office/powerpoint/2010/main" val="1922865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22911" y="459287"/>
            <a:ext cx="9202290" cy="967796"/>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Customer Experience, Complexity, Pricing, </a:t>
            </a:r>
            <a:br>
              <a:rPr lang="en-US" altLang="en-US" sz="3200" dirty="0">
                <a:latin typeface="Helvetica" panose="020B0604020202020204" pitchFamily="34" charset="0"/>
                <a:ea typeface="Roboto" charset="0"/>
                <a:cs typeface="Helvetica" panose="020B0604020202020204" pitchFamily="34" charset="0"/>
              </a:rPr>
            </a:br>
            <a:r>
              <a:rPr lang="en-US" altLang="en-US" sz="3200" dirty="0">
                <a:latin typeface="Helvetica" panose="020B0604020202020204" pitchFamily="34" charset="0"/>
                <a:ea typeface="Roboto" charset="0"/>
                <a:cs typeface="Helvetica" panose="020B0604020202020204" pitchFamily="34" charset="0"/>
              </a:rPr>
              <a:t>and Brand Strength</a:t>
            </a: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6" name="Rectangle 5"/>
          <p:cNvSpPr/>
          <p:nvPr/>
        </p:nvSpPr>
        <p:spPr>
          <a:xfrm>
            <a:off x="1066801" y="1696019"/>
            <a:ext cx="10058400" cy="3046988"/>
          </a:xfrm>
          <a:prstGeom prst="rect">
            <a:avLst/>
          </a:prstGeom>
        </p:spPr>
        <p:txBody>
          <a:bodyPr wrap="square">
            <a:spAutoFit/>
          </a:bodyPr>
          <a:lstStyle/>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The world of bits offers firms the ability to take advantage of different pricing models for digital entertainment. </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Netflix had been steadfast in insisting that all of its content will be available anywhere for a single monthly subscription fee. </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In the Netflix view, you shouldn’t have to choose between commercial content, pay-per-view, buying a title, or waiting for a viewing window.</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The firm’s goal is to be the first-choice entertainment destination across all possible offerings.</a:t>
            </a:r>
          </a:p>
        </p:txBody>
      </p:sp>
    </p:spTree>
    <p:extLst>
      <p:ext uri="{BB962C8B-B14F-4D97-AF65-F5344CB8AC3E}">
        <p14:creationId xmlns:p14="http://schemas.microsoft.com/office/powerpoint/2010/main" val="364981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80410" y="613353"/>
            <a:ext cx="9937448"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Streaming and Scale Advantage</a:t>
            </a: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6" name="Rectangle 5"/>
          <p:cNvSpPr/>
          <p:nvPr/>
        </p:nvSpPr>
        <p:spPr>
          <a:xfrm>
            <a:off x="1066801" y="1696019"/>
            <a:ext cx="10058400" cy="3046988"/>
          </a:xfrm>
          <a:prstGeom prst="rect">
            <a:avLst/>
          </a:prstGeom>
        </p:spPr>
        <p:txBody>
          <a:bodyPr wrap="square">
            <a:spAutoFit/>
          </a:bodyPr>
          <a:lstStyle/>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Size-based advantages come from both the scale of a firm’s streaming library (a longer tail) and the scale of the customer base (the ability to pay for that tail).</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A larger, more profitable firm also gains pricing advantages.</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Netflix can spend so much more than competitors  because it has more subscribers than rivals.</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Netflix is seeing roughly five times more usage—scale economies in action.</a:t>
            </a:r>
          </a:p>
        </p:txBody>
      </p:sp>
    </p:spTree>
    <p:extLst>
      <p:ext uri="{BB962C8B-B14F-4D97-AF65-F5344CB8AC3E}">
        <p14:creationId xmlns:p14="http://schemas.microsoft.com/office/powerpoint/2010/main" val="90787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49600"/>
            <a:ext cx="12192000" cy="2859314"/>
          </a:xfrm>
          <a:prstGeom prst="rect">
            <a:avLst/>
          </a:prstGeom>
          <a:solidFill>
            <a:srgbClr val="006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0" y="2304856"/>
            <a:ext cx="6874933" cy="1107996"/>
          </a:xfrm>
          <a:prstGeom prst="rect">
            <a:avLst/>
          </a:prstGeom>
          <a:noFill/>
        </p:spPr>
        <p:txBody>
          <a:bodyPr wrap="square" rtlCol="0">
            <a:spAutoFit/>
          </a:bodyPr>
          <a:lstStyle/>
          <a:p>
            <a:r>
              <a:rPr lang="en-US" sz="6600" b="1" dirty="0">
                <a:solidFill>
                  <a:srgbClr val="006CA7"/>
                </a:solidFill>
                <a:latin typeface="Helvetica" charset="0"/>
                <a:ea typeface="Helvetica" charset="0"/>
                <a:cs typeface="Helvetica" charset="0"/>
              </a:rPr>
              <a:t>CHAPTER 4</a:t>
            </a:r>
          </a:p>
        </p:txBody>
      </p:sp>
      <p:sp>
        <p:nvSpPr>
          <p:cNvPr id="6" name="TextBox 5"/>
          <p:cNvSpPr txBox="1"/>
          <p:nvPr/>
        </p:nvSpPr>
        <p:spPr>
          <a:xfrm>
            <a:off x="309715" y="3231535"/>
            <a:ext cx="11882285" cy="1569660"/>
          </a:xfrm>
          <a:prstGeom prst="rect">
            <a:avLst/>
          </a:prstGeom>
          <a:noFill/>
        </p:spPr>
        <p:txBody>
          <a:bodyPr wrap="square" rtlCol="0">
            <a:spAutoFit/>
          </a:bodyPr>
          <a:lstStyle/>
          <a:p>
            <a:r>
              <a:rPr lang="en-US" sz="4800" dirty="0">
                <a:solidFill>
                  <a:schemeClr val="bg1"/>
                </a:solidFill>
                <a:latin typeface="Helvetica" charset="0"/>
                <a:ea typeface="Helvetica" charset="0"/>
                <a:cs typeface="Helvetica" charset="0"/>
              </a:rPr>
              <a:t>Netflix In Two Acts: Sustaining Leadership in an Epic Shift from Atoms to Bits</a:t>
            </a:r>
          </a:p>
        </p:txBody>
      </p:sp>
    </p:spTree>
    <p:extLst>
      <p:ext uri="{BB962C8B-B14F-4D97-AF65-F5344CB8AC3E}">
        <p14:creationId xmlns:p14="http://schemas.microsoft.com/office/powerpoint/2010/main" val="737147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08746" y="629395"/>
            <a:ext cx="9937448"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latin typeface="Helvetica" panose="020B0604020202020204" pitchFamily="34" charset="0"/>
                <a:ea typeface="Roboto" charset="0"/>
                <a:cs typeface="Helvetica" panose="020B0604020202020204" pitchFamily="34" charset="0"/>
              </a:rPr>
              <a:t>Figure 4.5: Streaming </a:t>
            </a:r>
            <a:r>
              <a:rPr lang="en-US" altLang="en-US" sz="3200" dirty="0">
                <a:latin typeface="Helvetica" panose="020B0604020202020204" pitchFamily="34" charset="0"/>
                <a:ea typeface="Roboto" charset="0"/>
                <a:cs typeface="Helvetica" panose="020B0604020202020204" pitchFamily="34" charset="0"/>
              </a:rPr>
              <a:t>in US Households</a:t>
            </a: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pic>
        <p:nvPicPr>
          <p:cNvPr id="2" name="Picture 1">
            <a:extLst>
              <a:ext uri="{FF2B5EF4-FFF2-40B4-BE49-F238E27FC236}">
                <a16:creationId xmlns:a16="http://schemas.microsoft.com/office/drawing/2014/main" xmlns="" id="{BB5E2281-2E9C-B347-8B0F-EB6DFFFD3D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9931" y="1996906"/>
            <a:ext cx="7472138" cy="4438207"/>
          </a:xfrm>
          <a:prstGeom prst="rect">
            <a:avLst/>
          </a:prstGeom>
        </p:spPr>
      </p:pic>
    </p:spTree>
    <p:extLst>
      <p:ext uri="{BB962C8B-B14F-4D97-AF65-F5344CB8AC3E}">
        <p14:creationId xmlns:p14="http://schemas.microsoft.com/office/powerpoint/2010/main" val="840959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880410" y="597313"/>
            <a:ext cx="9937448"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The March to Global Dominance</a:t>
            </a: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6" name="Rectangle 5"/>
          <p:cNvSpPr/>
          <p:nvPr/>
        </p:nvSpPr>
        <p:spPr>
          <a:xfrm>
            <a:off x="1066800" y="1623010"/>
            <a:ext cx="10058400" cy="3785652"/>
          </a:xfrm>
          <a:prstGeom prst="rect">
            <a:avLst/>
          </a:prstGeom>
        </p:spPr>
        <p:txBody>
          <a:bodyPr wrap="square">
            <a:spAutoFit/>
          </a:bodyPr>
          <a:lstStyle/>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Global expansion plays a key role in the Netflix drive for scale-driven dominance. </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In 2016, Netflix announced that the service was now available in over 190 countries around the world. </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Entering new markets usually involves heavy up-front expenses, such as legal fees. </a:t>
            </a:r>
          </a:p>
          <a:p>
            <a:pPr marL="342900" indent="-342900">
              <a:buFont typeface="Arial" charset="0"/>
              <a:buChar char="•"/>
            </a:pPr>
            <a:r>
              <a:rPr lang="en-US" sz="2400" dirty="0">
                <a:latin typeface="Helvetica" panose="020B0604020202020204" pitchFamily="34" charset="0"/>
                <a:ea typeface="Roboto" charset="0"/>
                <a:cs typeface="Helvetica" panose="020B0604020202020204" pitchFamily="34" charset="0"/>
              </a:rPr>
              <a:t>The Netflix global bet is now paying off. For the first time, Netflix’s international segment turned an annual profit in 2017, and international subscribers now make up more than half the firm’s user base. </a:t>
            </a:r>
          </a:p>
        </p:txBody>
      </p:sp>
    </p:spTree>
    <p:extLst>
      <p:ext uri="{BB962C8B-B14F-4D97-AF65-F5344CB8AC3E}">
        <p14:creationId xmlns:p14="http://schemas.microsoft.com/office/powerpoint/2010/main" val="1739400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12493" y="373503"/>
            <a:ext cx="9230755" cy="8672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It’s a Multiscreen World: Getting to Netflix Everywhere</a:t>
            </a: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7" name="Content Placeholder 2"/>
          <p:cNvSpPr txBox="1">
            <a:spLocks/>
          </p:cNvSpPr>
          <p:nvPr/>
        </p:nvSpPr>
        <p:spPr>
          <a:xfrm>
            <a:off x="1152524" y="1854658"/>
            <a:ext cx="9972675" cy="3412667"/>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ea typeface="Roboto" charset="0"/>
                <a:cs typeface="Helvetica" panose="020B0604020202020204" pitchFamily="34" charset="0"/>
              </a:rPr>
              <a:t>Netflix initially wanted its content to be available on television.</a:t>
            </a:r>
          </a:p>
          <a:p>
            <a:pPr lvl="1"/>
            <a:r>
              <a:rPr lang="en-US" sz="2000" dirty="0">
                <a:latin typeface="Helvetica" panose="020B0604020202020204" pitchFamily="34" charset="0"/>
                <a:ea typeface="Roboto" charset="0"/>
                <a:cs typeface="Helvetica" panose="020B0604020202020204" pitchFamily="34" charset="0"/>
              </a:rPr>
              <a:t>A prototype set-top box was developed, but impractical.</a:t>
            </a:r>
          </a:p>
          <a:p>
            <a:r>
              <a:rPr lang="en-US" sz="2400" dirty="0">
                <a:latin typeface="Helvetica" panose="020B0604020202020204" pitchFamily="34" charset="0"/>
                <a:ea typeface="Roboto" charset="0"/>
                <a:cs typeface="Helvetica" panose="020B0604020202020204" pitchFamily="34" charset="0"/>
              </a:rPr>
              <a:t>Software platform was developed and made available to manufacturers.</a:t>
            </a:r>
          </a:p>
          <a:p>
            <a:pPr lvl="1"/>
            <a:r>
              <a:rPr lang="en-US" sz="2000" dirty="0">
                <a:latin typeface="Helvetica" panose="020B0604020202020204" pitchFamily="34" charset="0"/>
                <a:ea typeface="Roboto" charset="0"/>
                <a:cs typeface="Helvetica" panose="020B0604020202020204" pitchFamily="34" charset="0"/>
              </a:rPr>
              <a:t>Made it easier to build apps.</a:t>
            </a:r>
          </a:p>
          <a:p>
            <a:pPr lvl="1"/>
            <a:r>
              <a:rPr lang="en-US" sz="2000" dirty="0">
                <a:latin typeface="Helvetica" panose="020B0604020202020204" pitchFamily="34" charset="0"/>
                <a:ea typeface="Roboto" charset="0"/>
                <a:cs typeface="Helvetica" panose="020B0604020202020204" pitchFamily="34" charset="0"/>
              </a:rPr>
              <a:t>Allowed Netflix to be baked directly into over 2,200 consumer electronics products.</a:t>
            </a:r>
          </a:p>
        </p:txBody>
      </p:sp>
    </p:spTree>
    <p:extLst>
      <p:ext uri="{BB962C8B-B14F-4D97-AF65-F5344CB8AC3E}">
        <p14:creationId xmlns:p14="http://schemas.microsoft.com/office/powerpoint/2010/main" val="428567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08191" y="608935"/>
            <a:ext cx="9217009" cy="55618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A Crowded Field of Rivals and </a:t>
            </a:r>
            <a:r>
              <a:rPr lang="en-US" altLang="en-US" sz="3200">
                <a:latin typeface="Helvetica" panose="020B0604020202020204" pitchFamily="34" charset="0"/>
                <a:ea typeface="Roboto" charset="0"/>
                <a:cs typeface="Helvetica" panose="020B0604020202020204" pitchFamily="34" charset="0"/>
              </a:rPr>
              <a:t>Other Challenges</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7" name="Content Placeholder 2"/>
          <p:cNvSpPr txBox="1">
            <a:spLocks/>
          </p:cNvSpPr>
          <p:nvPr/>
        </p:nvSpPr>
        <p:spPr>
          <a:xfrm>
            <a:off x="1066800" y="1834680"/>
            <a:ext cx="9972675" cy="3819525"/>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ea typeface="Roboto" charset="0"/>
                <a:cs typeface="Helvetica" panose="020B0604020202020204" pitchFamily="34" charset="0"/>
              </a:rPr>
              <a:t>The market remains highly fragmented, with a long list of potential competitors and a varied list of models for reaching consumers. </a:t>
            </a:r>
          </a:p>
          <a:p>
            <a:pPr lvl="1"/>
            <a:r>
              <a:rPr lang="en-US" sz="2000" dirty="0">
                <a:latin typeface="Helvetica" panose="020B0604020202020204" pitchFamily="34" charset="0"/>
                <a:ea typeface="Roboto" charset="0"/>
                <a:cs typeface="Helvetica" panose="020B0604020202020204" pitchFamily="34" charset="0"/>
              </a:rPr>
              <a:t>New startups seem unlikely to threaten Netflix given the firm’s scale advantages, the more significant threat is from firms that have thriving businesses in other areas.  </a:t>
            </a:r>
          </a:p>
          <a:p>
            <a:pPr lvl="1"/>
            <a:r>
              <a:rPr lang="en-US" sz="2000" dirty="0">
                <a:latin typeface="Helvetica" panose="020B0604020202020204" pitchFamily="34" charset="0"/>
                <a:ea typeface="Roboto" charset="0"/>
                <a:cs typeface="Helvetica" panose="020B0604020202020204" pitchFamily="34" charset="0"/>
              </a:rPr>
              <a:t>Networks and content providers also have their own offerings: many stream content on their own websites.</a:t>
            </a:r>
          </a:p>
          <a:p>
            <a:pPr lvl="2"/>
            <a:endParaRPr lang="en-US" sz="2400" dirty="0">
              <a:latin typeface="Helvetica" panose="020B0604020202020204" pitchFamily="34" charset="0"/>
              <a:ea typeface="Roboto" charset="0"/>
              <a:cs typeface="Helvetica" panose="020B0604020202020204" pitchFamily="34" charset="0"/>
            </a:endParaRPr>
          </a:p>
          <a:p>
            <a:pPr lvl="1"/>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398986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08191" y="368305"/>
            <a:ext cx="9217009" cy="5561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latin typeface="Helvetica" panose="020B0604020202020204" pitchFamily="34" charset="0"/>
                <a:ea typeface="Roboto" charset="0"/>
                <a:cs typeface="Helvetica" panose="020B0604020202020204" pitchFamily="34" charset="0"/>
              </a:rPr>
              <a:t>A Crowded Field of Rivals and Other </a:t>
            </a:r>
            <a:r>
              <a:rPr lang="en-US" altLang="en-US" sz="3200" dirty="0" smtClean="0">
                <a:latin typeface="Helvetica" panose="020B0604020202020204" pitchFamily="34" charset="0"/>
                <a:ea typeface="Roboto" charset="0"/>
                <a:cs typeface="Helvetica" panose="020B0604020202020204" pitchFamily="34" charset="0"/>
              </a:rPr>
              <a:t>Challenges (cont’d)</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7" name="Content Placeholder 2"/>
          <p:cNvSpPr txBox="1">
            <a:spLocks/>
          </p:cNvSpPr>
          <p:nvPr/>
        </p:nvSpPr>
        <p:spPr>
          <a:xfrm>
            <a:off x="1066800" y="1930932"/>
            <a:ext cx="9972675" cy="3819525"/>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smtClean="0">
                <a:latin typeface="Helvetica" panose="020B0604020202020204" pitchFamily="34" charset="0"/>
                <a:ea typeface="Roboto" charset="0"/>
                <a:cs typeface="Helvetica" panose="020B0604020202020204" pitchFamily="34" charset="0"/>
              </a:rPr>
              <a:t>Other </a:t>
            </a:r>
            <a:r>
              <a:rPr lang="en-US" sz="2400" dirty="0">
                <a:latin typeface="Helvetica" panose="020B0604020202020204" pitchFamily="34" charset="0"/>
                <a:ea typeface="Roboto" charset="0"/>
                <a:cs typeface="Helvetica" panose="020B0604020202020204" pitchFamily="34" charset="0"/>
              </a:rPr>
              <a:t>challenges include unhappy consumer Internet service providers.</a:t>
            </a:r>
          </a:p>
          <a:p>
            <a:pPr lvl="1"/>
            <a:r>
              <a:rPr lang="en-US" sz="2000" dirty="0">
                <a:latin typeface="Helvetica" panose="020B0604020202020204" pitchFamily="34" charset="0"/>
                <a:ea typeface="Roboto" charset="0"/>
                <a:cs typeface="Helvetica" panose="020B0604020202020204" pitchFamily="34" charset="0"/>
              </a:rPr>
              <a:t>Many Internet service providers (ISPs) aren’t pleased by the firm’s growth, viewing Netflix as a rapidly expanding, network-clogging traffic hog. </a:t>
            </a:r>
          </a:p>
          <a:p>
            <a:pPr lvl="1"/>
            <a:r>
              <a:rPr lang="en-US" sz="2000" dirty="0">
                <a:latin typeface="Helvetica" panose="020B0604020202020204" pitchFamily="34" charset="0"/>
                <a:ea typeface="Roboto" charset="0"/>
                <a:cs typeface="Helvetica" panose="020B0604020202020204" pitchFamily="34" charset="0"/>
              </a:rPr>
              <a:t>Cable companies that control the so-called last mile to your home (usually with little to no competition) want Netflix to pay more. </a:t>
            </a:r>
          </a:p>
          <a:p>
            <a:pPr lvl="1"/>
            <a:r>
              <a:rPr lang="en-US" sz="2000" dirty="0">
                <a:latin typeface="Helvetica" panose="020B0604020202020204" pitchFamily="34" charset="0"/>
                <a:ea typeface="Roboto" charset="0"/>
                <a:cs typeface="Helvetica" panose="020B0604020202020204" pitchFamily="34" charset="0"/>
              </a:rPr>
              <a:t>Internet service providers (ISP) are placing </a:t>
            </a:r>
            <a:r>
              <a:rPr lang="en-US" sz="2000" b="1" dirty="0">
                <a:solidFill>
                  <a:srgbClr val="006CA7"/>
                </a:solidFill>
                <a:latin typeface="Helvetica" panose="020B0604020202020204" pitchFamily="34" charset="0"/>
                <a:ea typeface="Roboto" charset="0"/>
                <a:cs typeface="Helvetica" panose="020B0604020202020204" pitchFamily="34" charset="0"/>
              </a:rPr>
              <a:t>bandwidth caps:</a:t>
            </a:r>
            <a:r>
              <a:rPr lang="en-US" sz="2000" dirty="0">
                <a:solidFill>
                  <a:srgbClr val="006CA7"/>
                </a:solidFill>
                <a:latin typeface="Helvetica" panose="020B0604020202020204" pitchFamily="34" charset="0"/>
                <a:ea typeface="Roboto" charset="0"/>
                <a:cs typeface="Helvetica" panose="020B0604020202020204" pitchFamily="34" charset="0"/>
              </a:rPr>
              <a:t> </a:t>
            </a:r>
            <a:r>
              <a:rPr lang="en-US" sz="2000" dirty="0">
                <a:latin typeface="Helvetica" panose="020B0604020202020204" pitchFamily="34" charset="0"/>
                <a:ea typeface="Roboto" charset="0"/>
                <a:cs typeface="Helvetica" panose="020B0604020202020204" pitchFamily="34" charset="0"/>
              </a:rPr>
              <a:t>Limitations imposed by the ISP on the total amount of data traffic that a single subscriber can consume.</a:t>
            </a:r>
          </a:p>
          <a:p>
            <a:pPr lvl="2"/>
            <a:endParaRPr lang="en-US" sz="2400" dirty="0">
              <a:latin typeface="Helvetica" panose="020B0604020202020204" pitchFamily="34" charset="0"/>
              <a:ea typeface="Roboto" charset="0"/>
              <a:cs typeface="Helvetica" panose="020B0604020202020204" pitchFamily="34" charset="0"/>
            </a:endParaRPr>
          </a:p>
          <a:p>
            <a:pPr lvl="1"/>
            <a:endParaRPr lang="en-US" sz="2000" dirty="0">
              <a:latin typeface="Roboto" charset="0"/>
              <a:ea typeface="Roboto" charset="0"/>
              <a:cs typeface="Roboto" charset="0"/>
            </a:endParaRPr>
          </a:p>
        </p:txBody>
      </p:sp>
    </p:spTree>
    <p:extLst>
      <p:ext uri="{BB962C8B-B14F-4D97-AF65-F5344CB8AC3E}">
        <p14:creationId xmlns:p14="http://schemas.microsoft.com/office/powerpoint/2010/main" val="886170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93998" y="630164"/>
            <a:ext cx="9937448"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Learning Objectives</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3" name="Straight Connector 2"/>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5" name="Content Placeholder 4"/>
          <p:cNvSpPr txBox="1">
            <a:spLocks/>
          </p:cNvSpPr>
          <p:nvPr/>
        </p:nvSpPr>
        <p:spPr>
          <a:xfrm>
            <a:off x="1066800" y="1828799"/>
            <a:ext cx="10058400" cy="4399031"/>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US" sz="2400" dirty="0">
                <a:latin typeface="Helvetica" panose="020B0604020202020204" pitchFamily="34" charset="0"/>
                <a:cs typeface="Helvetica" panose="020B0604020202020204" pitchFamily="34" charset="0"/>
              </a:rPr>
              <a:t>Understand that although Netflix is one of the few firms to successfully pilot through disruption—remaining the top firm in two markets (DVD-by-Mail and video streaming), the firm has experienced wild swings in market perception and stock performance. </a:t>
            </a:r>
          </a:p>
          <a:p>
            <a:pPr marL="457200" indent="-457200">
              <a:buFont typeface="+mj-lt"/>
              <a:buAutoNum type="arabicPeriod"/>
            </a:pPr>
            <a:r>
              <a:rPr lang="en-US" sz="2400" dirty="0">
                <a:latin typeface="Helvetica" panose="020B0604020202020204" pitchFamily="34" charset="0"/>
                <a:cs typeface="Helvetica" panose="020B0604020202020204" pitchFamily="34" charset="0"/>
              </a:rPr>
              <a:t>Appreciate that the dynamics at work in the old and new businesses are fundamentally different in many key ways that influence product offerings, operating cost, competitors, and more.</a:t>
            </a:r>
          </a:p>
          <a:p>
            <a:pPr marL="457200" indent="-457200">
              <a:buFont typeface="+mj-lt"/>
              <a:buAutoNum type="arabicPeriod"/>
            </a:pPr>
            <a:r>
              <a:rPr lang="en-US" sz="2400" dirty="0">
                <a:latin typeface="Helvetica" panose="020B0604020202020204" pitchFamily="34" charset="0"/>
                <a:cs typeface="Helvetica" panose="020B0604020202020204" pitchFamily="34" charset="0"/>
              </a:rPr>
              <a:t>Recognize the breadth of disparately motivated competitors, many of whom have a strong portfolio of competitive assets, presents uncertainty as Netflix seeks global growth in hopes of remaining the world’s leading streaming service.</a:t>
            </a:r>
          </a:p>
        </p:txBody>
      </p:sp>
    </p:spTree>
    <p:extLst>
      <p:ext uri="{BB962C8B-B14F-4D97-AF65-F5344CB8AC3E}">
        <p14:creationId xmlns:p14="http://schemas.microsoft.com/office/powerpoint/2010/main" val="1171457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66800" y="1844841"/>
            <a:ext cx="10058400" cy="4394033"/>
          </a:xfr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cs typeface="Helvetica" panose="020B0604020202020204" pitchFamily="34" charset="0"/>
              </a:rPr>
              <a:t>Netflix started as a DVD rental business.</a:t>
            </a:r>
          </a:p>
          <a:p>
            <a:pPr lvl="1"/>
            <a:r>
              <a:rPr lang="en-US" sz="2000" dirty="0">
                <a:latin typeface="Helvetica" panose="020B0604020202020204" pitchFamily="34" charset="0"/>
                <a:cs typeface="Helvetica" panose="020B0604020202020204" pitchFamily="34" charset="0"/>
              </a:rPr>
              <a:t>Known for best-in-class service</a:t>
            </a:r>
          </a:p>
          <a:p>
            <a:r>
              <a:rPr lang="en-US" sz="2400" dirty="0">
                <a:latin typeface="Helvetica" panose="020B0604020202020204" pitchFamily="34" charset="0"/>
                <a:cs typeface="Helvetica" panose="020B0604020202020204" pitchFamily="34" charset="0"/>
              </a:rPr>
              <a:t>Netflix rightly surmised that digital streaming is the future.</a:t>
            </a:r>
          </a:p>
          <a:p>
            <a:r>
              <a:rPr lang="en-US" sz="2400" dirty="0">
                <a:latin typeface="Helvetica" panose="020B0604020202020204" pitchFamily="34" charset="0"/>
                <a:cs typeface="Helvetica" panose="020B0604020202020204" pitchFamily="34" charset="0"/>
              </a:rPr>
              <a:t>Netflix is attempting to maintain industry dominance even as technology fundamentally restructures the dynamics of the business.</a:t>
            </a:r>
          </a:p>
          <a:p>
            <a:pPr lvl="1"/>
            <a:r>
              <a:rPr lang="en-US" sz="2000" dirty="0">
                <a:latin typeface="Helvetica" panose="020B0604020202020204" pitchFamily="34" charset="0"/>
                <a:cs typeface="Helvetica" panose="020B0604020202020204" pitchFamily="34" charset="0"/>
              </a:rPr>
              <a:t>Netflix hasn’t just survived, it has thrived.</a:t>
            </a:r>
          </a:p>
          <a:p>
            <a:r>
              <a:rPr lang="en-US" sz="2400" dirty="0">
                <a:latin typeface="Helvetica" panose="020B0604020202020204" pitchFamily="34" charset="0"/>
                <a:cs typeface="Helvetica" panose="020B0604020202020204" pitchFamily="34" charset="0"/>
              </a:rPr>
              <a:t>Netflix is the largest subscription streaming service.</a:t>
            </a:r>
          </a:p>
          <a:p>
            <a:r>
              <a:rPr lang="en-US" sz="2400" dirty="0">
                <a:latin typeface="Helvetica" panose="020B0604020202020204" pitchFamily="34" charset="0"/>
                <a:cs typeface="Helvetica" panose="020B0604020202020204" pitchFamily="34" charset="0"/>
              </a:rPr>
              <a:t>DVD rentals is an optional add-on that the firm discourages consumers from joining.</a:t>
            </a:r>
          </a:p>
          <a:p>
            <a:r>
              <a:rPr lang="en-US" sz="2400" dirty="0">
                <a:latin typeface="Helvetica" panose="020B0604020202020204" pitchFamily="34" charset="0"/>
                <a:cs typeface="Helvetica" panose="020B0604020202020204" pitchFamily="34" charset="0"/>
              </a:rPr>
              <a:t>Netflix streaming is available on PCs, tablets, smartphones, Internet-connected TVs, DVD players, video game consoles, etc…</a:t>
            </a:r>
          </a:p>
        </p:txBody>
      </p:sp>
      <p:sp>
        <p:nvSpPr>
          <p:cNvPr id="4" name="Title 1"/>
          <p:cNvSpPr txBox="1">
            <a:spLocks/>
          </p:cNvSpPr>
          <p:nvPr/>
        </p:nvSpPr>
        <p:spPr>
          <a:xfrm>
            <a:off x="1993997" y="648255"/>
            <a:ext cx="8683835"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Introduction</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5" name="Straight Connector 4"/>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Tree>
    <p:extLst>
      <p:ext uri="{BB962C8B-B14F-4D97-AF65-F5344CB8AC3E}">
        <p14:creationId xmlns:p14="http://schemas.microsoft.com/office/powerpoint/2010/main" val="202736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66799" y="1696018"/>
            <a:ext cx="10058401" cy="4356581"/>
          </a:xfrm>
        </p:spPr>
        <p:txBody>
          <a:bodyPr/>
          <a:lstStyle>
            <a:lvl1pPr marL="257175" indent="-257175" algn="l" defTabSz="342900" rtl="0" eaLnBrk="1" latinLnBrk="0" hangingPunct="1">
              <a:spcBef>
                <a:spcPct val="20000"/>
              </a:spcBef>
              <a:buFont typeface="Arial"/>
              <a:buChar char="•"/>
              <a:defRPr sz="2000" kern="1200">
                <a:solidFill>
                  <a:schemeClr val="tx1"/>
                </a:solidFill>
                <a:latin typeface="Lato" panose="020F0502020204030203" pitchFamily="34" charset="0"/>
                <a:ea typeface="+mn-ea"/>
                <a:cs typeface="+mn-cs"/>
              </a:defRPr>
            </a:lvl1pPr>
            <a:lvl2pPr marL="557213" indent="-214313" algn="l" defTabSz="342900" rtl="0" eaLnBrk="1" latinLnBrk="0" hangingPunct="1">
              <a:spcBef>
                <a:spcPct val="20000"/>
              </a:spcBef>
              <a:buFont typeface="Arial"/>
              <a:buChar char="–"/>
              <a:defRPr sz="2000" kern="1200">
                <a:solidFill>
                  <a:schemeClr val="tx1"/>
                </a:solidFill>
                <a:latin typeface="Lato" panose="020F0502020204030203" pitchFamily="34" charset="0"/>
                <a:ea typeface="+mn-ea"/>
                <a:cs typeface="+mn-cs"/>
              </a:defRPr>
            </a:lvl2pPr>
            <a:lvl3pPr marL="857250" indent="-171450" algn="l" defTabSz="342900" rtl="0" eaLnBrk="1" latinLnBrk="0" hangingPunct="1">
              <a:spcBef>
                <a:spcPct val="20000"/>
              </a:spcBef>
              <a:buFont typeface="Arial"/>
              <a:buChar char="•"/>
              <a:defRPr sz="2000" kern="1200">
                <a:solidFill>
                  <a:schemeClr val="tx1"/>
                </a:solidFill>
                <a:latin typeface="Lato" panose="020F0502020204030203" pitchFamily="34" charset="0"/>
                <a:ea typeface="+mn-ea"/>
                <a:cs typeface="+mn-cs"/>
              </a:defRPr>
            </a:lvl3pPr>
            <a:lvl4pPr marL="1200150" indent="-171450" algn="l" defTabSz="342900" rtl="0" eaLnBrk="1" latinLnBrk="0" hangingPunct="1">
              <a:spcBef>
                <a:spcPct val="20000"/>
              </a:spcBef>
              <a:buFont typeface="Arial"/>
              <a:buChar char="–"/>
              <a:defRPr sz="2000" kern="1200">
                <a:solidFill>
                  <a:schemeClr val="tx1"/>
                </a:solidFill>
                <a:latin typeface="Lato" panose="020F0502020204030203" pitchFamily="34" charset="0"/>
                <a:ea typeface="+mn-ea"/>
                <a:cs typeface="+mn-cs"/>
              </a:defRPr>
            </a:lvl4pPr>
            <a:lvl5pPr marL="1543050" indent="-171450" algn="l" defTabSz="342900" rtl="0" eaLnBrk="1" latinLnBrk="0" hangingPunct="1">
              <a:spcBef>
                <a:spcPct val="20000"/>
              </a:spcBef>
              <a:buFont typeface="Arial"/>
              <a:buChar char="»"/>
              <a:defRPr sz="2000" kern="1200">
                <a:solidFill>
                  <a:schemeClr val="tx1"/>
                </a:solidFill>
                <a:latin typeface="Lato" panose="020F0502020204030203"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457200">
              <a:buFont typeface="+mj-lt"/>
              <a:buAutoNum type="arabicPeriod"/>
            </a:pPr>
            <a:r>
              <a:rPr lang="en-US" sz="2400" dirty="0">
                <a:latin typeface="Helvetica" panose="020B0604020202020204" pitchFamily="34" charset="0"/>
                <a:ea typeface="Roboto" charset="0"/>
                <a:cs typeface="Helvetica" panose="020B0604020202020204" pitchFamily="34" charset="0"/>
              </a:rPr>
              <a:t>Recognize the downside the firm may have experienced from an early IPO.</a:t>
            </a:r>
          </a:p>
          <a:p>
            <a:pPr marL="457200" indent="-457200">
              <a:buFont typeface="+mj-lt"/>
              <a:buAutoNum type="arabicPeriod"/>
            </a:pPr>
            <a:r>
              <a:rPr lang="en-US" sz="2400" dirty="0">
                <a:latin typeface="Helvetica" panose="020B0604020202020204" pitchFamily="34" charset="0"/>
                <a:ea typeface="Roboto" charset="0"/>
                <a:cs typeface="Helvetica" panose="020B0604020202020204" pitchFamily="34" charset="0"/>
              </a:rPr>
              <a:t>Appreciate why other firms found Netflix’s market attractive, and why many analysts incorrectly suspected Netflix was doomed.</a:t>
            </a:r>
          </a:p>
          <a:p>
            <a:pPr marL="457200" indent="-457200">
              <a:buFont typeface="+mj-lt"/>
              <a:buAutoNum type="arabicPeriod"/>
            </a:pPr>
            <a:r>
              <a:rPr lang="en-US" sz="2400" dirty="0">
                <a:latin typeface="Helvetica" panose="020B0604020202020204" pitchFamily="34" charset="0"/>
                <a:ea typeface="Roboto" charset="0"/>
                <a:cs typeface="Helvetica" panose="020B0604020202020204" pitchFamily="34" charset="0"/>
              </a:rPr>
              <a:t>Understand how many firms have confused brand and advertising, why branding is particularly important for online firms, and the factors behind Netflix’s exceptional brand strength.</a:t>
            </a:r>
          </a:p>
          <a:p>
            <a:pPr marL="457200" indent="-457200" fontAlgn="base">
              <a:buFont typeface="+mj-lt"/>
              <a:buAutoNum type="arabicPeriod"/>
            </a:pPr>
            <a:r>
              <a:rPr lang="en-US" sz="2400" dirty="0">
                <a:latin typeface="Helvetica" panose="020B0604020202020204" pitchFamily="34" charset="0"/>
                <a:ea typeface="Roboto" charset="0"/>
                <a:cs typeface="Helvetica" panose="020B0604020202020204" pitchFamily="34" charset="0"/>
              </a:rPr>
              <a:t>Understand the </a:t>
            </a:r>
            <a:r>
              <a:rPr lang="en-US" sz="2400" i="1" dirty="0">
                <a:latin typeface="Helvetica" panose="020B0604020202020204" pitchFamily="34" charset="0"/>
                <a:ea typeface="Roboto" charset="0"/>
                <a:cs typeface="Helvetica" panose="020B0604020202020204" pitchFamily="34" charset="0"/>
              </a:rPr>
              <a:t>long tail concept</a:t>
            </a:r>
            <a:r>
              <a:rPr lang="en-US" sz="2400" dirty="0">
                <a:latin typeface="Helvetica" panose="020B0604020202020204" pitchFamily="34" charset="0"/>
                <a:ea typeface="Roboto" charset="0"/>
                <a:cs typeface="Helvetica" panose="020B0604020202020204" pitchFamily="34" charset="0"/>
              </a:rPr>
              <a:t>, and how it relates to Netflix’s ability to offer the customer a huge (the industry’s largest) selection of movies. </a:t>
            </a:r>
          </a:p>
          <a:p>
            <a:endParaRPr lang="en-US" dirty="0">
              <a:latin typeface="Roboto" charset="0"/>
              <a:ea typeface="Roboto" charset="0"/>
              <a:cs typeface="Roboto" charset="0"/>
            </a:endParaRPr>
          </a:p>
          <a:p>
            <a:endParaRPr lang="en-US" dirty="0">
              <a:latin typeface="Roboto" charset="0"/>
              <a:ea typeface="Roboto" charset="0"/>
              <a:cs typeface="Roboto" charset="0"/>
            </a:endParaRPr>
          </a:p>
          <a:p>
            <a:endParaRPr lang="en-US" dirty="0">
              <a:latin typeface="Roboto" charset="0"/>
              <a:ea typeface="Roboto" charset="0"/>
              <a:cs typeface="Roboto" charset="0"/>
            </a:endParaRPr>
          </a:p>
        </p:txBody>
      </p:sp>
      <p:sp>
        <p:nvSpPr>
          <p:cNvPr id="3" name="Title 1"/>
          <p:cNvSpPr txBox="1">
            <a:spLocks/>
          </p:cNvSpPr>
          <p:nvPr/>
        </p:nvSpPr>
        <p:spPr>
          <a:xfrm>
            <a:off x="2008746" y="620627"/>
            <a:ext cx="9116454"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Learning Objectives</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Tree>
    <p:extLst>
      <p:ext uri="{BB962C8B-B14F-4D97-AF65-F5344CB8AC3E}">
        <p14:creationId xmlns:p14="http://schemas.microsoft.com/office/powerpoint/2010/main" val="72128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630476"/>
            <a:ext cx="10058400" cy="4893647"/>
          </a:xfrm>
          <a:prstGeom prst="rect">
            <a:avLst/>
          </a:prstGeom>
        </p:spPr>
        <p:txBody>
          <a:bodyPr wrap="square">
            <a:spAutoFit/>
          </a:bodyPr>
          <a:lstStyle/>
          <a:p>
            <a:pPr marL="457200" indent="-457200" fontAlgn="base">
              <a:buFont typeface="+mj-lt"/>
              <a:buAutoNum type="arabicPeriod" startAt="5"/>
            </a:pPr>
            <a:r>
              <a:rPr lang="en-US" sz="2400" dirty="0">
                <a:latin typeface="Helvetica" panose="020B0604020202020204" pitchFamily="34" charset="0"/>
                <a:ea typeface="Roboto" charset="0"/>
                <a:cs typeface="Helvetica" panose="020B0604020202020204" pitchFamily="34" charset="0"/>
              </a:rPr>
              <a:t>Know what </a:t>
            </a:r>
            <a:r>
              <a:rPr lang="en-US" sz="2400" i="1" dirty="0">
                <a:latin typeface="Helvetica" panose="020B0604020202020204" pitchFamily="34" charset="0"/>
                <a:ea typeface="Roboto" charset="0"/>
                <a:cs typeface="Helvetica" panose="020B0604020202020204" pitchFamily="34" charset="0"/>
              </a:rPr>
              <a:t>collaborative filtering</a:t>
            </a:r>
            <a:r>
              <a:rPr lang="en-US" sz="2400" dirty="0">
                <a:latin typeface="Helvetica" panose="020B0604020202020204" pitchFamily="34" charset="0"/>
                <a:ea typeface="Roboto" charset="0"/>
                <a:cs typeface="Helvetica" panose="020B0604020202020204" pitchFamily="34" charset="0"/>
              </a:rPr>
              <a:t> is, how Netflix uses collaborative filtering software to match movie titles with the customer’s taste, and in what ways this software helps Netflix garner sustainable competitive advantage.</a:t>
            </a:r>
          </a:p>
          <a:p>
            <a:pPr marL="457200" indent="-457200" fontAlgn="base">
              <a:buFont typeface="+mj-lt"/>
              <a:buAutoNum type="arabicPeriod" startAt="5"/>
            </a:pPr>
            <a:r>
              <a:rPr lang="en-US" sz="2400" dirty="0">
                <a:latin typeface="Helvetica" panose="020B0604020202020204" pitchFamily="34" charset="0"/>
                <a:ea typeface="Roboto" charset="0"/>
                <a:cs typeface="Helvetica" panose="020B0604020202020204" pitchFamily="34" charset="0"/>
              </a:rPr>
              <a:t>Describe the sources of Netflix’s size advantage in the DVD-by-mail business, and how this large scale is a difficult-to-create asset for any startups trying to compete in DVD-by-mail. Understand the role that scale economies play in Netflix’s strategies, and how these scale economies pose an entry barrier to potential competitors.</a:t>
            </a:r>
          </a:p>
          <a:p>
            <a:pPr marL="457200" indent="-457200" fontAlgn="base">
              <a:buFont typeface="+mj-lt"/>
              <a:buAutoNum type="arabicPeriod" startAt="5"/>
            </a:pPr>
            <a:r>
              <a:rPr lang="en-US" sz="2400" dirty="0">
                <a:latin typeface="Helvetica" panose="020B0604020202020204" pitchFamily="34" charset="0"/>
                <a:ea typeface="Roboto" charset="0"/>
                <a:cs typeface="Helvetica" panose="020B0604020202020204" pitchFamily="34" charset="0"/>
              </a:rPr>
              <a:t>Recognize how Netflix built a data asset and why this asset was so valuable in the firm’s original business model.</a:t>
            </a:r>
          </a:p>
          <a:p>
            <a:pPr marL="457200" indent="-457200" fontAlgn="base">
              <a:buFont typeface="+mj-lt"/>
              <a:buAutoNum type="arabicPeriod" startAt="5"/>
            </a:pPr>
            <a:r>
              <a:rPr lang="en-US" sz="2400" dirty="0">
                <a:latin typeface="Helvetica" panose="020B0604020202020204" pitchFamily="34" charset="0"/>
                <a:ea typeface="Roboto" charset="0"/>
                <a:cs typeface="Helvetica" panose="020B0604020202020204" pitchFamily="34" charset="0"/>
              </a:rPr>
              <a:t>Understand the role that market entry timing has played in the firm’s success.</a:t>
            </a:r>
          </a:p>
        </p:txBody>
      </p:sp>
      <p:sp>
        <p:nvSpPr>
          <p:cNvPr id="3" name="Title 1"/>
          <p:cNvSpPr txBox="1">
            <a:spLocks/>
          </p:cNvSpPr>
          <p:nvPr/>
        </p:nvSpPr>
        <p:spPr>
          <a:xfrm>
            <a:off x="2008746" y="605880"/>
            <a:ext cx="8462609" cy="5805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charset="0"/>
                <a:ea typeface="Helvetica" charset="0"/>
                <a:cs typeface="Helvetica" charset="0"/>
              </a:rPr>
              <a:t>Learning Objectives (cont’d)</a:t>
            </a:r>
            <a:endParaRPr lang="en-US" altLang="en-US" sz="3200" dirty="0">
              <a:latin typeface="Helvetica" charset="0"/>
              <a:ea typeface="Helvetica" charset="0"/>
              <a:cs typeface="Helvetica" charset="0"/>
            </a:endParaRPr>
          </a:p>
        </p:txBody>
      </p:sp>
      <p:cxnSp>
        <p:nvCxnSpPr>
          <p:cNvPr id="4" name="Straight Connector 3"/>
          <p:cNvCxnSpPr/>
          <p:nvPr/>
        </p:nvCxnSpPr>
        <p:spPr>
          <a:xfrm>
            <a:off x="1066800" y="14054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Tree>
    <p:extLst>
      <p:ext uri="{BB962C8B-B14F-4D97-AF65-F5344CB8AC3E}">
        <p14:creationId xmlns:p14="http://schemas.microsoft.com/office/powerpoint/2010/main" val="344437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066800" y="1732547"/>
            <a:ext cx="10058400" cy="4637252"/>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ea typeface="Roboto" charset="0"/>
                <a:cs typeface="Helvetica" panose="020B0604020202020204" pitchFamily="34" charset="0"/>
              </a:rPr>
              <a:t>By going public, Netflix had to disclose its financial position.</a:t>
            </a:r>
          </a:p>
          <a:p>
            <a:pPr lvl="1"/>
            <a:r>
              <a:rPr lang="en-US" sz="2000" dirty="0">
                <a:latin typeface="Helvetica" panose="020B0604020202020204" pitchFamily="34" charset="0"/>
                <a:ea typeface="Roboto" charset="0"/>
                <a:cs typeface="Helvetica" panose="020B0604020202020204" pitchFamily="34" charset="0"/>
              </a:rPr>
              <a:t>Resulted in two big competitors entering the market: Blockbuster and Walmart</a:t>
            </a:r>
          </a:p>
          <a:p>
            <a:r>
              <a:rPr lang="en-US" sz="2400" dirty="0">
                <a:latin typeface="Helvetica" panose="020B0604020202020204" pitchFamily="34" charset="0"/>
                <a:ea typeface="Roboto" charset="0"/>
                <a:cs typeface="Helvetica" panose="020B0604020202020204" pitchFamily="34" charset="0"/>
              </a:rPr>
              <a:t>Netflix responded with:</a:t>
            </a:r>
          </a:p>
          <a:p>
            <a:pPr lvl="1"/>
            <a:r>
              <a:rPr lang="en-US" sz="2000" dirty="0">
                <a:latin typeface="Helvetica" panose="020B0604020202020204" pitchFamily="34" charset="0"/>
                <a:ea typeface="Roboto" charset="0"/>
                <a:cs typeface="Helvetica" panose="020B0604020202020204" pitchFamily="34" charset="0"/>
              </a:rPr>
              <a:t>Constant customer and revenue growth</a:t>
            </a:r>
          </a:p>
          <a:p>
            <a:pPr lvl="1"/>
            <a:r>
              <a:rPr lang="en-US" sz="2000" dirty="0">
                <a:latin typeface="Helvetica" panose="020B0604020202020204" pitchFamily="34" charset="0"/>
                <a:ea typeface="Roboto" charset="0"/>
                <a:cs typeface="Helvetica" panose="020B0604020202020204" pitchFamily="34" charset="0"/>
              </a:rPr>
              <a:t>Record profits</a:t>
            </a:r>
          </a:p>
          <a:p>
            <a:pPr lvl="1"/>
            <a:r>
              <a:rPr lang="en-US" sz="2000" dirty="0">
                <a:latin typeface="Helvetica" panose="020B0604020202020204" pitchFamily="34" charset="0"/>
                <a:ea typeface="Roboto" charset="0"/>
                <a:cs typeface="Helvetica" panose="020B0604020202020204" pitchFamily="34" charset="0"/>
              </a:rPr>
              <a:t>Rising stock price</a:t>
            </a:r>
          </a:p>
          <a:p>
            <a:r>
              <a:rPr lang="en-US" sz="2400" dirty="0">
                <a:latin typeface="Helvetica" panose="020B0604020202020204" pitchFamily="34" charset="0"/>
                <a:ea typeface="Roboto" charset="0"/>
                <a:cs typeface="Helvetica" panose="020B0604020202020204" pitchFamily="34" charset="0"/>
              </a:rPr>
              <a:t>Netflix executed a successful strategy of creating reinforcing resources rivals could not match:</a:t>
            </a:r>
          </a:p>
          <a:p>
            <a:pPr lvl="1"/>
            <a:r>
              <a:rPr lang="en-US" sz="2000" dirty="0">
                <a:latin typeface="Helvetica" panose="020B0604020202020204" pitchFamily="34" charset="0"/>
                <a:ea typeface="Roboto" charset="0"/>
                <a:cs typeface="Helvetica" panose="020B0604020202020204" pitchFamily="34" charset="0"/>
              </a:rPr>
              <a:t>Brand</a:t>
            </a:r>
          </a:p>
          <a:p>
            <a:pPr lvl="1"/>
            <a:r>
              <a:rPr lang="en-US" sz="2000" dirty="0">
                <a:latin typeface="Helvetica" panose="020B0604020202020204" pitchFamily="34" charset="0"/>
                <a:ea typeface="Roboto" charset="0"/>
                <a:cs typeface="Helvetica" panose="020B0604020202020204" pitchFamily="34" charset="0"/>
              </a:rPr>
              <a:t>Scale</a:t>
            </a:r>
          </a:p>
          <a:p>
            <a:pPr lvl="1"/>
            <a:r>
              <a:rPr lang="en-US" sz="2000" dirty="0">
                <a:latin typeface="Helvetica" panose="020B0604020202020204" pitchFamily="34" charset="0"/>
                <a:ea typeface="Roboto" charset="0"/>
                <a:cs typeface="Helvetica" panose="020B0604020202020204" pitchFamily="34" charset="0"/>
              </a:rPr>
              <a:t>Data asset</a:t>
            </a:r>
          </a:p>
          <a:p>
            <a:endParaRPr lang="en-US" sz="2000" dirty="0">
              <a:latin typeface="Roboto" charset="0"/>
              <a:ea typeface="Roboto" charset="0"/>
              <a:cs typeface="Roboto" charset="0"/>
            </a:endParaRPr>
          </a:p>
        </p:txBody>
      </p:sp>
      <p:sp>
        <p:nvSpPr>
          <p:cNvPr id="5" name="Title 1"/>
          <p:cNvSpPr txBox="1">
            <a:spLocks/>
          </p:cNvSpPr>
          <p:nvPr/>
        </p:nvSpPr>
        <p:spPr>
          <a:xfrm>
            <a:off x="2008746" y="330767"/>
            <a:ext cx="9116454" cy="79105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Act I: David Becomes Goliath: Crafting Killer </a:t>
            </a:r>
            <a:r>
              <a:rPr lang="en-US" sz="3200" dirty="0" smtClean="0">
                <a:latin typeface="Helvetica" panose="020B0604020202020204" pitchFamily="34" charset="0"/>
                <a:ea typeface="Roboto" charset="0"/>
                <a:cs typeface="Helvetica" panose="020B0604020202020204" pitchFamily="34" charset="0"/>
              </a:rPr>
              <a:t>Assets for DVD-by-Mail </a:t>
            </a:r>
            <a:r>
              <a:rPr lang="en-US" sz="3200" dirty="0">
                <a:latin typeface="Helvetica" panose="020B0604020202020204" pitchFamily="34" charset="0"/>
                <a:ea typeface="Roboto" charset="0"/>
                <a:cs typeface="Helvetica" panose="020B0604020202020204" pitchFamily="34" charset="0"/>
              </a:rPr>
              <a:t>Dominance</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6" name="Straight Connector 5"/>
          <p:cNvCxnSpPr/>
          <p:nvPr/>
        </p:nvCxnSpPr>
        <p:spPr>
          <a:xfrm>
            <a:off x="1066800" y="1312867"/>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Tree>
    <p:extLst>
      <p:ext uri="{BB962C8B-B14F-4D97-AF65-F5344CB8AC3E}">
        <p14:creationId xmlns:p14="http://schemas.microsoft.com/office/powerpoint/2010/main" val="1110409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24050" y="405586"/>
            <a:ext cx="9201150" cy="90992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Helvetica" panose="020B0604020202020204" pitchFamily="34" charset="0"/>
                <a:ea typeface="Roboto" charset="0"/>
                <a:cs typeface="Helvetica" panose="020B0604020202020204" pitchFamily="34" charset="0"/>
              </a:rPr>
              <a:t>Brand Strength From Best-in-Class Customer Experience</a:t>
            </a:r>
            <a:endParaRPr lang="en-US" altLang="en-US" sz="3200" dirty="0">
              <a:latin typeface="Helvetica" panose="020B0604020202020204" pitchFamily="34" charset="0"/>
              <a:ea typeface="Roboto" charset="0"/>
              <a:cs typeface="Helvetica" panose="020B0604020202020204" pitchFamily="34" charset="0"/>
            </a:endParaRPr>
          </a:p>
        </p:txBody>
      </p:sp>
      <p:cxnSp>
        <p:nvCxnSpPr>
          <p:cNvPr id="3" name="Straight Connector 2"/>
          <p:cNvCxnSpPr/>
          <p:nvPr/>
        </p:nvCxnSpPr>
        <p:spPr>
          <a:xfrm>
            <a:off x="1066800" y="1347592"/>
            <a:ext cx="10058400" cy="0"/>
          </a:xfrm>
          <a:prstGeom prst="line">
            <a:avLst/>
          </a:prstGeom>
          <a:ln w="76200">
            <a:solidFill>
              <a:srgbClr val="006CA7"/>
            </a:solidFill>
          </a:ln>
        </p:spPr>
        <p:style>
          <a:lnRef idx="3">
            <a:schemeClr val="accent2"/>
          </a:lnRef>
          <a:fillRef idx="0">
            <a:schemeClr val="accent2"/>
          </a:fillRef>
          <a:effectRef idx="2">
            <a:schemeClr val="accent2"/>
          </a:effectRef>
          <a:fontRef idx="minor">
            <a:schemeClr val="tx1"/>
          </a:fontRef>
        </p:style>
      </p:cxn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42567" y="578951"/>
            <a:ext cx="535965" cy="535965"/>
          </a:xfrm>
          <a:prstGeom prst="rect">
            <a:avLst/>
          </a:prstGeom>
        </p:spPr>
      </p:pic>
      <p:sp>
        <p:nvSpPr>
          <p:cNvPr id="5" name="Title 1"/>
          <p:cNvSpPr txBox="1">
            <a:spLocks/>
          </p:cNvSpPr>
          <p:nvPr/>
        </p:nvSpPr>
        <p:spPr>
          <a:xfrm>
            <a:off x="0" y="0"/>
            <a:ext cx="0" cy="0"/>
          </a:xfr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Roboto" charset="0"/>
                <a:ea typeface="Roboto" charset="0"/>
                <a:cs typeface="Roboto" charset="0"/>
              </a:rPr>
              <a:t>Brand strength</a:t>
            </a:r>
          </a:p>
        </p:txBody>
      </p:sp>
      <p:sp>
        <p:nvSpPr>
          <p:cNvPr id="6" name="Content Placeholder 2"/>
          <p:cNvSpPr txBox="1">
            <a:spLocks/>
          </p:cNvSpPr>
          <p:nvPr/>
        </p:nvSpPr>
        <p:spPr>
          <a:xfrm>
            <a:off x="1066800" y="1796716"/>
            <a:ext cx="10058400" cy="3974011"/>
          </a:xfr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latin typeface="Helvetica" panose="020B0604020202020204" pitchFamily="34" charset="0"/>
                <a:ea typeface="Roboto" charset="0"/>
                <a:cs typeface="Helvetica" panose="020B0604020202020204" pitchFamily="34" charset="0"/>
              </a:rPr>
              <a:t>Brands are built through customer experience.</a:t>
            </a:r>
          </a:p>
          <a:p>
            <a:pPr lvl="1"/>
            <a:r>
              <a:rPr lang="en-US" sz="2000" dirty="0">
                <a:latin typeface="Helvetica" panose="020B0604020202020204" pitchFamily="34" charset="0"/>
                <a:ea typeface="Roboto" charset="0"/>
                <a:cs typeface="Helvetica" panose="020B0604020202020204" pitchFamily="34" charset="0"/>
              </a:rPr>
              <a:t>Walmart and Blockbuster could create brand awareness but couldn’t translate that into an industry advantage.</a:t>
            </a:r>
          </a:p>
          <a:p>
            <a:r>
              <a:rPr lang="en-US" sz="2400" dirty="0">
                <a:latin typeface="Helvetica" panose="020B0604020202020204" pitchFamily="34" charset="0"/>
                <a:ea typeface="Roboto" charset="0"/>
                <a:cs typeface="Helvetica" panose="020B0604020202020204" pitchFamily="34" charset="0"/>
              </a:rPr>
              <a:t>Netflix remained segment leader, as it had:</a:t>
            </a:r>
          </a:p>
          <a:p>
            <a:pPr lvl="1"/>
            <a:r>
              <a:rPr lang="en-US" sz="2000" dirty="0">
                <a:latin typeface="Helvetica" panose="020B0604020202020204" pitchFamily="34" charset="0"/>
                <a:ea typeface="Roboto" charset="0"/>
                <a:cs typeface="Helvetica" panose="020B0604020202020204" pitchFamily="34" charset="0"/>
              </a:rPr>
              <a:t>An early entry</a:t>
            </a:r>
          </a:p>
          <a:p>
            <a:pPr lvl="1"/>
            <a:r>
              <a:rPr lang="en-US" sz="2000" dirty="0">
                <a:latin typeface="Helvetica" panose="020B0604020202020204" pitchFamily="34" charset="0"/>
                <a:ea typeface="Roboto" charset="0"/>
                <a:cs typeface="Helvetica" panose="020B0604020202020204" pitchFamily="34" charset="0"/>
              </a:rPr>
              <a:t>Effective market execution</a:t>
            </a:r>
          </a:p>
          <a:p>
            <a:endParaRPr lang="en-US" sz="1800" dirty="0">
              <a:latin typeface="Roboto" charset="0"/>
              <a:ea typeface="Roboto" charset="0"/>
              <a:cs typeface="Roboto" charset="0"/>
            </a:endParaRPr>
          </a:p>
        </p:txBody>
      </p:sp>
    </p:spTree>
    <p:extLst>
      <p:ext uri="{BB962C8B-B14F-4D97-AF65-F5344CB8AC3E}">
        <p14:creationId xmlns:p14="http://schemas.microsoft.com/office/powerpoint/2010/main" val="1445379255"/>
      </p:ext>
    </p:extLst>
  </p:cSld>
  <p:clrMapOvr>
    <a:masterClrMapping/>
  </p:clrMapOvr>
</p:sld>
</file>

<file path=ppt/theme/theme1.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nciples of Macro" id="{89D2DF60-FA8A-FE43-B1E9-BFF76EF19FB0}" vid="{BE2FFA3C-8978-CF4C-B22A-2D8E0E366F9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 Template FWK" id="{D9B7F069-24F3-49FE-8B28-D73D13735FD5}" vid="{C6227C5D-E9CF-4549-9F83-7576F929F3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Mastering Org Behvaior</Template>
  <TotalTime>6716</TotalTime>
  <Words>1912</Words>
  <Application>Microsoft Macintosh PowerPoint</Application>
  <PresentationFormat>Widescreen</PresentationFormat>
  <Paragraphs>185</Paragraphs>
  <Slides>34</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Calibri</vt:lpstr>
      <vt:lpstr>Calibri Light</vt:lpstr>
      <vt:lpstr>Helvetica</vt:lpstr>
      <vt:lpstr>Lato</vt:lpstr>
      <vt:lpstr>ＭＳ Ｐゴシック</vt:lpstr>
      <vt:lpstr>Roboto</vt:lpstr>
      <vt:lpstr>Source Sans Pro</vt:lpstr>
      <vt:lpstr>Verdana</vt:lpstr>
      <vt:lpstr>Arial</vt:lpstr>
      <vt:lpstr>Blank Slide</vt:lpstr>
      <vt:lpstr>1_Office Theme</vt:lpstr>
      <vt:lpstr>Information Systems: A Manager’s Guide to  Harnessing Technology, V8.0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information_systems_8_0_ch04_powerpoint_lecture_notes-FW_BA.pptx</dc:title>
  <dc:creator>FlatWorld</dc:creator>
  <cp:lastModifiedBy>FlatWorld</cp:lastModifiedBy>
  <cp:revision>113</cp:revision>
  <cp:lastPrinted>2018-08-31T18:12:54Z</cp:lastPrinted>
  <dcterms:created xsi:type="dcterms:W3CDTF">2017-05-19T13:43:17Z</dcterms:created>
  <dcterms:modified xsi:type="dcterms:W3CDTF">2019-12-19T00:38:38Z</dcterms:modified>
  <dc:description>Created exclusively for Kevin Sly &lt;slyke@gram.edu&gt;</dc:description>
  <cp:keywords>fwbainc FlatWorld</cp:keywords>
</cp:coreProperties>
</file>